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0"/>
  </p:notesMasterIdLst>
  <p:sldIdLst>
    <p:sldId id="256" r:id="rId2"/>
    <p:sldId id="298" r:id="rId3"/>
    <p:sldId id="257" r:id="rId4"/>
    <p:sldId id="258" r:id="rId5"/>
    <p:sldId id="296" r:id="rId6"/>
    <p:sldId id="262" r:id="rId7"/>
    <p:sldId id="263" r:id="rId8"/>
    <p:sldId id="303" r:id="rId9"/>
    <p:sldId id="304" r:id="rId10"/>
    <p:sldId id="264" r:id="rId11"/>
    <p:sldId id="265" r:id="rId12"/>
    <p:sldId id="267" r:id="rId13"/>
    <p:sldId id="268" r:id="rId14"/>
    <p:sldId id="305" r:id="rId15"/>
    <p:sldId id="269" r:id="rId16"/>
    <p:sldId id="270" r:id="rId17"/>
    <p:sldId id="273" r:id="rId18"/>
    <p:sldId id="310" r:id="rId19"/>
    <p:sldId id="306" r:id="rId20"/>
    <p:sldId id="274" r:id="rId21"/>
    <p:sldId id="308" r:id="rId22"/>
    <p:sldId id="309" r:id="rId23"/>
    <p:sldId id="275" r:id="rId24"/>
    <p:sldId id="307" r:id="rId25"/>
    <p:sldId id="277" r:id="rId26"/>
    <p:sldId id="278" r:id="rId27"/>
    <p:sldId id="279" r:id="rId28"/>
    <p:sldId id="283" r:id="rId29"/>
    <p:sldId id="282" r:id="rId30"/>
    <p:sldId id="622" r:id="rId31"/>
    <p:sldId id="621" r:id="rId32"/>
    <p:sldId id="259" r:id="rId33"/>
    <p:sldId id="618" r:id="rId34"/>
    <p:sldId id="613" r:id="rId35"/>
    <p:sldId id="619" r:id="rId36"/>
    <p:sldId id="620" r:id="rId37"/>
    <p:sldId id="311" r:id="rId38"/>
    <p:sldId id="284"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Merriweather" pitchFamily="2" charset="77"/>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xuan Yue"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91EF2-33A9-45CF-BA2C-D5767B1C5E40}">
  <a:tblStyle styleId="{1F291EF2-33A9-45CF-BA2C-D5767B1C5E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9"/>
    <p:restoredTop sz="84490"/>
  </p:normalViewPr>
  <p:slideViewPr>
    <p:cSldViewPr snapToGrid="0" snapToObjects="1">
      <p:cViewPr varScale="1">
        <p:scale>
          <a:sx n="101" d="100"/>
          <a:sy n="101" d="100"/>
        </p:scale>
        <p:origin x="22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8ab8a8db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g98ab8a8db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4af66005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4af6600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6bb28f6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6bb28f6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639181e9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639181e9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6bb28f66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6bb28f66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Count POIs with their categories such as resident, restaurants, park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27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b28f66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6bb28f66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11d914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11d914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extLst>
      <p:ext uri="{BB962C8B-B14F-4D97-AF65-F5344CB8AC3E}">
        <p14:creationId xmlns:p14="http://schemas.microsoft.com/office/powerpoint/2010/main" val="23119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9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1639181e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1639181e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1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4af66005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4af66005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af6600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af6600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68647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686473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1639181e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1639181e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had a relative study in delivery problem. The basic intuition is the trajectories are sequences of locations, which are similar to sequences of words, sentences. So the word embedding approaches may help us learn the location context from trajectories.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1639181e9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1639181e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generative model can directly learn a cluster-aware hidden space rather than a 2-phase procedure. And the representation is of good quality, i.e., nicely separated (left figure) and have meaningful interpolation after a little disturbance (right bottom). The interpolation is actually interpolating in the hidden space and all the figures are the decoded sequences from the interpolated hidden vectors. Remove if too complicated.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9aec1ca0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9aec1ca0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693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7F580-4C38-6D4A-BA9F-4B1919DAF5D1}" type="slidenum">
              <a:rPr lang="en-US" smtClean="0"/>
              <a:t>32</a:t>
            </a:fld>
            <a:endParaRPr lang="en-US"/>
          </a:p>
        </p:txBody>
      </p:sp>
    </p:spTree>
    <p:extLst>
      <p:ext uri="{BB962C8B-B14F-4D97-AF65-F5344CB8AC3E}">
        <p14:creationId xmlns:p14="http://schemas.microsoft.com/office/powerpoint/2010/main" val="3769023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070B59-ABEB-E546-98D0-9DB159D72387}" type="slidenum">
              <a:rPr lang="en-US" smtClean="0"/>
              <a:t>34</a:t>
            </a:fld>
            <a:endParaRPr lang="en-US"/>
          </a:p>
        </p:txBody>
      </p:sp>
    </p:spTree>
    <p:extLst>
      <p:ext uri="{BB962C8B-B14F-4D97-AF65-F5344CB8AC3E}">
        <p14:creationId xmlns:p14="http://schemas.microsoft.com/office/powerpoint/2010/main" val="267285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7F580-4C38-6D4A-BA9F-4B1919DAF5D1}" type="slidenum">
              <a:rPr lang="en-US" smtClean="0"/>
              <a:t>36</a:t>
            </a:fld>
            <a:endParaRPr lang="en-US"/>
          </a:p>
        </p:txBody>
      </p:sp>
    </p:spTree>
    <p:extLst>
      <p:ext uri="{BB962C8B-B14F-4D97-AF65-F5344CB8AC3E}">
        <p14:creationId xmlns:p14="http://schemas.microsoft.com/office/powerpoint/2010/main" val="399259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163918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163918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8ab8a8d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8ab8a8d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13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some traditional ways to do trajectory clustering. These approaches mostly rely on raw </a:t>
            </a:r>
            <a:r>
              <a:rPr lang="en-US" dirty="0" err="1"/>
              <a:t>spatio</a:t>
            </a:r>
            <a:r>
              <a:rPr lang="en-US" dirty="0"/>
              <a:t> temporal features. They usually define some distance measurement between the trajectories to measure kind of how topologically similar these trajectories are. For example, the DTW distance  …,  And then they use or adapt some classical clustering techniques based on the distance to do the clustering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kMeans</a:t>
            </a:r>
            <a:r>
              <a:rPr lang="en-US" dirty="0"/>
              <a:t> using DTW distance. DBA is a special way to calculate centers for DTW </a:t>
            </a:r>
            <a:r>
              <a:rPr lang="en-US" dirty="0" err="1"/>
              <a:t>distnce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4af66005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4af6600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Second, the traditional approaches do not consider context… So they will not know my colleague in UCLA is also making a work commute like me if they don’t know that place is a school. And, the last point is the similarity they define are always predefined rule, like …  which is not driven by the data.</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6bb28f6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6bb28f6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5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301367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37378023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295323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reserve="1">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dirty="0"/>
          </a:p>
        </p:txBody>
      </p:sp>
    </p:spTree>
    <p:extLst>
      <p:ext uri="{BB962C8B-B14F-4D97-AF65-F5344CB8AC3E}">
        <p14:creationId xmlns:p14="http://schemas.microsoft.com/office/powerpoint/2010/main" val="353886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609480" y="274680"/>
            <a:ext cx="1097244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2"/>
          <p:cNvSpPr txBox="1">
            <a:spLocks noGrp="1"/>
          </p:cNvSpPr>
          <p:nvPr>
            <p:ph type="subTitle" idx="1"/>
          </p:nvPr>
        </p:nvSpPr>
        <p:spPr>
          <a:xfrm>
            <a:off x="609480" y="1604520"/>
            <a:ext cx="10972440" cy="397764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2233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0107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2566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64723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317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8574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1/23/22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463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65204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0528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1/23/22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3794330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itle 1">
            <a:extLst>
              <a:ext uri="{FF2B5EF4-FFF2-40B4-BE49-F238E27FC236}">
                <a16:creationId xmlns:a16="http://schemas.microsoft.com/office/drawing/2014/main" id="{40E52F1E-FEDE-8E4C-8943-D653952D80DA}"/>
              </a:ext>
            </a:extLst>
          </p:cNvPr>
          <p:cNvSpPr>
            <a:spLocks noGrp="1"/>
          </p:cNvSpPr>
          <p:nvPr>
            <p:ph type="ctrTitle"/>
          </p:nvPr>
        </p:nvSpPr>
        <p:spPr/>
        <p:txBody>
          <a:bodyPr>
            <a:noAutofit/>
          </a:bodyPr>
          <a:lstStyle/>
          <a:p>
            <a:r>
              <a:rPr lang="en-US" sz="4000" b="1" dirty="0">
                <a:ea typeface="Calibri"/>
                <a:cs typeface="Calibri"/>
                <a:sym typeface="Calibri"/>
              </a:rPr>
              <a:t>All-Scale Trajectory Clustering for Moving Behavior Detection with Spatiotemporal Recurrent Convolutional Neural Networks</a:t>
            </a:r>
            <a:r>
              <a:rPr lang="en-US" sz="4000" b="1" baseline="30000" dirty="0">
                <a:ea typeface="Calibri"/>
                <a:cs typeface="Calibri"/>
                <a:sym typeface="Calibri"/>
              </a:rPr>
              <a:t>1</a:t>
            </a:r>
            <a:endParaRPr lang="en-US" sz="4000" baseline="30000" dirty="0"/>
          </a:p>
        </p:txBody>
      </p:sp>
      <p:sp>
        <p:nvSpPr>
          <p:cNvPr id="3" name="Subtitle 2">
            <a:extLst>
              <a:ext uri="{FF2B5EF4-FFF2-40B4-BE49-F238E27FC236}">
                <a16:creationId xmlns:a16="http://schemas.microsoft.com/office/drawing/2014/main" id="{A9E6F49A-B2CF-764D-9703-9C51004A5E69}"/>
              </a:ext>
            </a:extLst>
          </p:cNvPr>
          <p:cNvSpPr>
            <a:spLocks noGrp="1"/>
          </p:cNvSpPr>
          <p:nvPr>
            <p:ph type="subTitle" idx="1"/>
          </p:nvPr>
        </p:nvSpPr>
        <p:spPr/>
        <p:txBody>
          <a:bodyPr>
            <a:normAutofit fontScale="77500" lnSpcReduction="20000"/>
          </a:bodyPr>
          <a:lstStyle/>
          <a:p>
            <a:r>
              <a:rPr lang="en-US" dirty="0"/>
              <a:t>Yao-Yi Chiang</a:t>
            </a:r>
            <a:r>
              <a:rPr lang="en-US" baseline="30000" dirty="0"/>
              <a:t>*</a:t>
            </a:r>
          </a:p>
          <a:p>
            <a:r>
              <a:rPr lang="en-US" dirty="0"/>
              <a:t>Associate Professor</a:t>
            </a:r>
          </a:p>
          <a:p>
            <a:r>
              <a:rPr lang="en-US" dirty="0"/>
              <a:t>Computer Science and Engineering</a:t>
            </a:r>
          </a:p>
          <a:p>
            <a:r>
              <a:rPr lang="en-US" dirty="0"/>
              <a:t>University of Minnesota</a:t>
            </a:r>
          </a:p>
          <a:p>
            <a:r>
              <a:rPr lang="en-US" dirty="0" err="1"/>
              <a:t>yaoyi@umn.edu</a:t>
            </a:r>
            <a:endParaRPr lang="en-US" dirty="0"/>
          </a:p>
        </p:txBody>
      </p:sp>
      <p:sp>
        <p:nvSpPr>
          <p:cNvPr id="5" name="TextBox 4">
            <a:extLst>
              <a:ext uri="{FF2B5EF4-FFF2-40B4-BE49-F238E27FC236}">
                <a16:creationId xmlns:a16="http://schemas.microsoft.com/office/drawing/2014/main" id="{8723228F-A04A-8647-B4C8-93F5CC265C16}"/>
              </a:ext>
            </a:extLst>
          </p:cNvPr>
          <p:cNvSpPr txBox="1"/>
          <p:nvPr/>
        </p:nvSpPr>
        <p:spPr>
          <a:xfrm>
            <a:off x="0" y="6473279"/>
            <a:ext cx="7056740" cy="369332"/>
          </a:xfrm>
          <a:prstGeom prst="rect">
            <a:avLst/>
          </a:prstGeom>
          <a:noFill/>
        </p:spPr>
        <p:txBody>
          <a:bodyPr wrap="none" rtlCol="0">
            <a:spAutoFit/>
          </a:bodyPr>
          <a:lstStyle/>
          <a:p>
            <a:pPr algn="r"/>
            <a:r>
              <a:rPr lang="en-US" sz="1800" baseline="30000" dirty="0">
                <a:latin typeface="+mn-lt"/>
              </a:rPr>
              <a:t>*</a:t>
            </a:r>
            <a:r>
              <a:rPr lang="en-US" sz="1800" dirty="0">
                <a:latin typeface="+mn-lt"/>
              </a:rPr>
              <a:t>With Cyrus Shahabi and </a:t>
            </a:r>
            <a:r>
              <a:rPr lang="en-US" sz="1800" dirty="0" err="1">
                <a:latin typeface="+mn-lt"/>
              </a:rPr>
              <a:t>Mingxuan</a:t>
            </a:r>
            <a:r>
              <a:rPr lang="en-US" sz="1800" dirty="0">
                <a:latin typeface="+mn-lt"/>
              </a:rPr>
              <a:t> Yue, University of Southern California</a:t>
            </a:r>
          </a:p>
        </p:txBody>
      </p:sp>
      <p:sp>
        <p:nvSpPr>
          <p:cNvPr id="6" name="TextBox 5">
            <a:extLst>
              <a:ext uri="{FF2B5EF4-FFF2-40B4-BE49-F238E27FC236}">
                <a16:creationId xmlns:a16="http://schemas.microsoft.com/office/drawing/2014/main" id="{5DD1D613-D46F-F242-A439-994AE5FE1394}"/>
              </a:ext>
            </a:extLst>
          </p:cNvPr>
          <p:cNvSpPr txBox="1"/>
          <p:nvPr/>
        </p:nvSpPr>
        <p:spPr>
          <a:xfrm>
            <a:off x="0" y="6211669"/>
            <a:ext cx="4972900" cy="646331"/>
          </a:xfrm>
          <a:prstGeom prst="rect">
            <a:avLst/>
          </a:prstGeom>
          <a:noFill/>
        </p:spPr>
        <p:txBody>
          <a:bodyPr wrap="none" rtlCol="0">
            <a:spAutoFit/>
          </a:bodyPr>
          <a:lstStyle/>
          <a:p>
            <a:pPr algn="r"/>
            <a:r>
              <a:rPr lang="en-US" sz="1800" baseline="30000" dirty="0">
                <a:latin typeface="+mn-lt"/>
              </a:rPr>
              <a:t>1 </a:t>
            </a:r>
            <a:r>
              <a:rPr lang="en-US" sz="1800" dirty="0">
                <a:latin typeface="+mn-lt"/>
              </a:rPr>
              <a:t>An NGA Boosting Innovative GEOINT (BIG) project</a:t>
            </a:r>
          </a:p>
          <a:p>
            <a:pPr algn="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Approach</a:t>
            </a:r>
            <a:endParaRPr sz="4400" dirty="0"/>
          </a:p>
        </p:txBody>
      </p:sp>
      <p:sp>
        <p:nvSpPr>
          <p:cNvPr id="193" name="Google Shape;193;p22"/>
          <p:cNvSpPr/>
          <p:nvPr/>
        </p:nvSpPr>
        <p:spPr>
          <a:xfrm>
            <a:off x="323745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22"/>
          <p:cNvSpPr/>
          <p:nvPr/>
        </p:nvSpPr>
        <p:spPr>
          <a:xfrm>
            <a:off x="760730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22"/>
          <p:cNvSpPr txBox="1"/>
          <p:nvPr/>
        </p:nvSpPr>
        <p:spPr>
          <a:xfrm>
            <a:off x="7783550" y="5013425"/>
            <a:ext cx="39090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Sequence Dynamics</a:t>
            </a:r>
            <a:endParaRPr sz="3000">
              <a:latin typeface="+mn-lt"/>
            </a:endParaRPr>
          </a:p>
        </p:txBody>
      </p:sp>
      <p:grpSp>
        <p:nvGrpSpPr>
          <p:cNvPr id="196" name="Google Shape;196;p22"/>
          <p:cNvGrpSpPr/>
          <p:nvPr/>
        </p:nvGrpSpPr>
        <p:grpSpPr>
          <a:xfrm>
            <a:off x="4189775" y="2689950"/>
            <a:ext cx="3356126" cy="3002088"/>
            <a:chOff x="850450" y="1930950"/>
            <a:chExt cx="3356126" cy="3002088"/>
          </a:xfrm>
        </p:grpSpPr>
        <p:pic>
          <p:nvPicPr>
            <p:cNvPr id="197" name="Google Shape;197;p22"/>
            <p:cNvPicPr preferRelativeResize="0"/>
            <p:nvPr/>
          </p:nvPicPr>
          <p:blipFill rotWithShape="1">
            <a:blip r:embed="rId3">
              <a:alphaModFix/>
            </a:blip>
            <a:srcRect l="5586" r="5175" b="9796"/>
            <a:stretch/>
          </p:blipFill>
          <p:spPr>
            <a:xfrm>
              <a:off x="1059675" y="1930950"/>
              <a:ext cx="2882124" cy="2106156"/>
            </a:xfrm>
            <a:prstGeom prst="rect">
              <a:avLst/>
            </a:prstGeom>
            <a:noFill/>
            <a:ln>
              <a:noFill/>
            </a:ln>
          </p:spPr>
        </p:pic>
        <p:sp>
          <p:nvSpPr>
            <p:cNvPr id="198" name="Google Shape;198;p22"/>
            <p:cNvSpPr txBox="1"/>
            <p:nvPr/>
          </p:nvSpPr>
          <p:spPr>
            <a:xfrm>
              <a:off x="850450" y="4251425"/>
              <a:ext cx="27048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Context-aware</a:t>
              </a:r>
              <a:endParaRPr sz="3000">
                <a:latin typeface="+mn-lt"/>
              </a:endParaRPr>
            </a:p>
          </p:txBody>
        </p:sp>
        <p:pic>
          <p:nvPicPr>
            <p:cNvPr id="199" name="Google Shape;199;p22"/>
            <p:cNvPicPr preferRelativeResize="0"/>
            <p:nvPr/>
          </p:nvPicPr>
          <p:blipFill>
            <a:blip r:embed="rId4">
              <a:alphaModFix/>
            </a:blip>
            <a:stretch>
              <a:fillRect/>
            </a:stretch>
          </p:blipFill>
          <p:spPr>
            <a:xfrm>
              <a:off x="3479050" y="4205512"/>
              <a:ext cx="727526" cy="727526"/>
            </a:xfrm>
            <a:prstGeom prst="rect">
              <a:avLst/>
            </a:prstGeom>
            <a:noFill/>
            <a:ln>
              <a:noFill/>
            </a:ln>
          </p:spPr>
        </p:pic>
      </p:grpSp>
      <p:grpSp>
        <p:nvGrpSpPr>
          <p:cNvPr id="200" name="Google Shape;200;p22"/>
          <p:cNvGrpSpPr/>
          <p:nvPr/>
        </p:nvGrpSpPr>
        <p:grpSpPr>
          <a:xfrm>
            <a:off x="823500" y="2286150"/>
            <a:ext cx="2289326" cy="3362963"/>
            <a:chOff x="5041450" y="1570075"/>
            <a:chExt cx="2289326" cy="3362963"/>
          </a:xfrm>
        </p:grpSpPr>
        <p:pic>
          <p:nvPicPr>
            <p:cNvPr id="201" name="Google Shape;201;p22"/>
            <p:cNvPicPr preferRelativeResize="0"/>
            <p:nvPr/>
          </p:nvPicPr>
          <p:blipFill rotWithShape="1">
            <a:blip r:embed="rId5">
              <a:alphaModFix/>
            </a:blip>
            <a:srcRect l="17395" r="50860"/>
            <a:stretch/>
          </p:blipFill>
          <p:spPr>
            <a:xfrm>
              <a:off x="5527875" y="1570075"/>
              <a:ext cx="827700" cy="2607450"/>
            </a:xfrm>
            <a:prstGeom prst="rect">
              <a:avLst/>
            </a:prstGeom>
            <a:noFill/>
            <a:ln>
              <a:noFill/>
            </a:ln>
          </p:spPr>
        </p:pic>
        <p:pic>
          <p:nvPicPr>
            <p:cNvPr id="202" name="Google Shape;202;p22"/>
            <p:cNvPicPr preferRelativeResize="0"/>
            <p:nvPr/>
          </p:nvPicPr>
          <p:blipFill rotWithShape="1">
            <a:blip r:embed="rId5">
              <a:alphaModFix/>
            </a:blip>
            <a:srcRect l="17395" r="50860"/>
            <a:stretch/>
          </p:blipFill>
          <p:spPr>
            <a:xfrm>
              <a:off x="6355575" y="2669950"/>
              <a:ext cx="432900" cy="1363725"/>
            </a:xfrm>
            <a:prstGeom prst="rect">
              <a:avLst/>
            </a:prstGeom>
            <a:noFill/>
            <a:ln>
              <a:noFill/>
            </a:ln>
          </p:spPr>
        </p:pic>
        <p:sp>
          <p:nvSpPr>
            <p:cNvPr id="203" name="Google Shape;203;p22"/>
            <p:cNvSpPr txBox="1"/>
            <p:nvPr/>
          </p:nvSpPr>
          <p:spPr>
            <a:xfrm>
              <a:off x="5041450" y="4251425"/>
              <a:ext cx="18231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All-scale</a:t>
              </a:r>
              <a:endParaRPr sz="3000">
                <a:latin typeface="+mn-lt"/>
              </a:endParaRPr>
            </a:p>
          </p:txBody>
        </p:sp>
        <p:pic>
          <p:nvPicPr>
            <p:cNvPr id="204" name="Google Shape;204;p22"/>
            <p:cNvPicPr preferRelativeResize="0"/>
            <p:nvPr/>
          </p:nvPicPr>
          <p:blipFill>
            <a:blip r:embed="rId4">
              <a:alphaModFix/>
            </a:blip>
            <a:stretch>
              <a:fillRect/>
            </a:stretch>
          </p:blipFill>
          <p:spPr>
            <a:xfrm>
              <a:off x="6603250" y="4205512"/>
              <a:ext cx="727526" cy="727526"/>
            </a:xfrm>
            <a:prstGeom prst="rect">
              <a:avLst/>
            </a:prstGeom>
            <a:noFill/>
            <a:ln>
              <a:noFill/>
            </a:ln>
          </p:spPr>
        </p:pic>
      </p:grpSp>
      <p:pic>
        <p:nvPicPr>
          <p:cNvPr id="205" name="Google Shape;205;p22"/>
          <p:cNvPicPr preferRelativeResize="0"/>
          <p:nvPr/>
        </p:nvPicPr>
        <p:blipFill>
          <a:blip r:embed="rId4">
            <a:alphaModFix/>
          </a:blip>
          <a:stretch>
            <a:fillRect/>
          </a:stretch>
        </p:blipFill>
        <p:spPr>
          <a:xfrm>
            <a:off x="11327650" y="4967512"/>
            <a:ext cx="727526" cy="727526"/>
          </a:xfrm>
          <a:prstGeom prst="rect">
            <a:avLst/>
          </a:prstGeom>
          <a:noFill/>
          <a:ln>
            <a:noFill/>
          </a:ln>
        </p:spPr>
      </p:pic>
      <p:grpSp>
        <p:nvGrpSpPr>
          <p:cNvPr id="206" name="Google Shape;206;p22"/>
          <p:cNvGrpSpPr/>
          <p:nvPr/>
        </p:nvGrpSpPr>
        <p:grpSpPr>
          <a:xfrm>
            <a:off x="8931550" y="2840375"/>
            <a:ext cx="2396100" cy="1758625"/>
            <a:chOff x="8622850" y="363875"/>
            <a:chExt cx="2396100" cy="1758625"/>
          </a:xfrm>
        </p:grpSpPr>
        <p:sp>
          <p:nvSpPr>
            <p:cNvPr id="207" name="Google Shape;207;p22"/>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8" name="Google Shape;208;p22"/>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9" name="Google Shape;209;p22"/>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0" name="Google Shape;210;p22"/>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 name="Google Shape;211;p22"/>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 name="Google Shape;212;p22"/>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3" name="Google Shape;213;p22"/>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4" name="Google Shape;214;p22"/>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5" name="Google Shape;215;p22"/>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6" name="Google Shape;216;p22"/>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7" name="Google Shape;217;p22"/>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8" name="Google Shape;218;p22"/>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9" name="Google Shape;219;p22"/>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0" name="Google Shape;220;p22"/>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1" name="Google Shape;221;p22"/>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2" name="Google Shape;222;p22"/>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3" name="Google Shape;223;p22"/>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4" name="Google Shape;224;p22"/>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5" name="Google Shape;225;p22"/>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26" name="Google Shape;226;p22"/>
          <p:cNvSpPr/>
          <p:nvPr/>
        </p:nvSpPr>
        <p:spPr>
          <a:xfrm rot="-5400000">
            <a:off x="5969550" y="-2847375"/>
            <a:ext cx="606000" cy="1025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7" name="Google Shape;227;p22"/>
          <p:cNvSpPr txBox="1"/>
          <p:nvPr/>
        </p:nvSpPr>
        <p:spPr>
          <a:xfrm>
            <a:off x="5411750" y="1237200"/>
            <a:ext cx="43905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DETECT </a:t>
            </a:r>
            <a:r>
              <a:rPr lang="en-US" sz="3000" b="1">
                <a:solidFill>
                  <a:srgbClr val="666666"/>
                </a:solidFill>
                <a:latin typeface="+mn-lt"/>
              </a:rPr>
              <a:t>[BigData 19]</a:t>
            </a:r>
            <a:endParaRPr sz="3000" b="1">
              <a:solidFill>
                <a:srgbClr val="666666"/>
              </a:solidFill>
              <a:latin typeface="+mn-lt"/>
            </a:endParaRPr>
          </a:p>
        </p:txBody>
      </p:sp>
      <p:sp>
        <p:nvSpPr>
          <p:cNvPr id="39" name="TextBox 38">
            <a:extLst>
              <a:ext uri="{FF2B5EF4-FFF2-40B4-BE49-F238E27FC236}">
                <a16:creationId xmlns:a16="http://schemas.microsoft.com/office/drawing/2014/main" id="{82CAFB03-CF8D-254C-AA5D-9B305C7BA990}"/>
              </a:ext>
            </a:extLst>
          </p:cNvPr>
          <p:cNvSpPr txBox="1"/>
          <p:nvPr/>
        </p:nvSpPr>
        <p:spPr>
          <a:xfrm>
            <a:off x="0" y="6329298"/>
            <a:ext cx="6559826" cy="553998"/>
          </a:xfrm>
          <a:prstGeom prst="rect">
            <a:avLst/>
          </a:prstGeom>
          <a:noFill/>
        </p:spPr>
        <p:txBody>
          <a:bodyPr wrap="square" rtlCol="0">
            <a:spAutoFit/>
          </a:bodyPr>
          <a:lstStyle/>
          <a:p>
            <a:r>
              <a:rPr lang="en-US" sz="1000" dirty="0">
                <a:latin typeface="+mn-lt"/>
              </a:rPr>
              <a:t>Yue, M., Li, Y., Yang, H., Ahuja, R., </a:t>
            </a:r>
            <a:r>
              <a:rPr lang="en-US" sz="1000" b="1" dirty="0">
                <a:latin typeface="+mn-lt"/>
              </a:rPr>
              <a:t>Chiang, Y.-Y.</a:t>
            </a:r>
            <a:r>
              <a:rPr lang="en-US" sz="1000" dirty="0">
                <a:latin typeface="+mn-lt"/>
              </a:rPr>
              <a:t>, and Shahabi, C. (December 2019). DETECT: Deep Trajectory Clustering for Mobility-Behavior Analysis. In </a:t>
            </a:r>
            <a:r>
              <a:rPr lang="en-US" sz="1000" i="1" dirty="0">
                <a:latin typeface="+mn-lt"/>
              </a:rPr>
              <a:t>Proceedings of the 2019 IEEE International Conference on Big Data (Big Data)</a:t>
            </a:r>
            <a:r>
              <a:rPr lang="en-US" sz="1000" dirty="0">
                <a:latin typeface="+mn-lt"/>
              </a:rPr>
              <a:t>, pp. 988–997, Los Angeles, CA, USA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Stay Points</a:t>
            </a:r>
            <a:endParaRPr sz="4400" dirty="0"/>
          </a:p>
        </p:txBody>
      </p:sp>
      <p:sp>
        <p:nvSpPr>
          <p:cNvPr id="233" name="Google Shape;233;p23"/>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dirty="0">
                <a:solidFill>
                  <a:schemeClr val="dk1"/>
                </a:solidFill>
                <a:ea typeface="Calibri"/>
                <a:cs typeface="Calibri"/>
                <a:sym typeface="Calibri"/>
              </a:rPr>
              <a:t>Stay points </a:t>
            </a:r>
            <a:r>
              <a:rPr lang="en-US" sz="3000" b="1" dirty="0">
                <a:solidFill>
                  <a:srgbClr val="666666"/>
                </a:solidFill>
                <a:ea typeface="Calibri"/>
                <a:cs typeface="Calibri"/>
                <a:sym typeface="Calibri"/>
              </a:rPr>
              <a:t>[SIGSPATIAL’08]</a:t>
            </a:r>
            <a:r>
              <a:rPr lang="en-US" sz="3000" dirty="0">
                <a:solidFill>
                  <a:schemeClr val="dk1"/>
                </a:solidFill>
                <a:ea typeface="Calibri"/>
                <a:cs typeface="Calibri"/>
                <a:sym typeface="Calibri"/>
              </a:rPr>
              <a:t> are meaningful locations where:</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travels within a small range of space </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stays in this range for some time</a:t>
            </a:r>
            <a:endParaRPr sz="3000" dirty="0">
              <a:solidFill>
                <a:schemeClr val="dk1"/>
              </a:solidFill>
              <a:ea typeface="Calibri"/>
              <a:cs typeface="Calibri"/>
              <a:sym typeface="Calibri"/>
            </a:endParaRPr>
          </a:p>
        </p:txBody>
      </p:sp>
      <p:sp>
        <p:nvSpPr>
          <p:cNvPr id="234" name="Google Shape;234;p23"/>
          <p:cNvSpPr/>
          <p:nvPr/>
        </p:nvSpPr>
        <p:spPr>
          <a:xfrm>
            <a:off x="3223118" y="573735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5" name="Google Shape;235;p23"/>
          <p:cNvSpPr/>
          <p:nvPr/>
        </p:nvSpPr>
        <p:spPr>
          <a:xfrm>
            <a:off x="6827518" y="39284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6" name="Google Shape;236;p23"/>
          <p:cNvSpPr/>
          <p:nvPr/>
        </p:nvSpPr>
        <p:spPr>
          <a:xfrm>
            <a:off x="5071318" y="43830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7" name="Google Shape;237;p23"/>
          <p:cNvSpPr/>
          <p:nvPr/>
        </p:nvSpPr>
        <p:spPr>
          <a:xfrm>
            <a:off x="7973393" y="5619083"/>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8" name="Google Shape;238;p23"/>
          <p:cNvSpPr/>
          <p:nvPr/>
        </p:nvSpPr>
        <p:spPr>
          <a:xfrm>
            <a:off x="3605992" y="3808100"/>
            <a:ext cx="5241175" cy="2684775"/>
          </a:xfrm>
          <a:custGeom>
            <a:avLst/>
            <a:gdLst/>
            <a:ahLst/>
            <a:cxnLst/>
            <a:rect l="l" t="t" r="r" b="b"/>
            <a:pathLst>
              <a:path w="209647" h="107391" extrusionOk="0">
                <a:moveTo>
                  <a:pt x="3907" y="91216"/>
                </a:moveTo>
                <a:cubicBezTo>
                  <a:pt x="5698" y="95694"/>
                  <a:pt x="-3159" y="103659"/>
                  <a:pt x="1319" y="105450"/>
                </a:cubicBezTo>
                <a:cubicBezTo>
                  <a:pt x="5797" y="107241"/>
                  <a:pt x="10849" y="95570"/>
                  <a:pt x="14259" y="98980"/>
                </a:cubicBezTo>
                <a:cubicBezTo>
                  <a:pt x="16102" y="100823"/>
                  <a:pt x="15022" y="105273"/>
                  <a:pt x="17494" y="106097"/>
                </a:cubicBezTo>
                <a:cubicBezTo>
                  <a:pt x="20624" y="107140"/>
                  <a:pt x="24370" y="105854"/>
                  <a:pt x="27199" y="104156"/>
                </a:cubicBezTo>
                <a:cubicBezTo>
                  <a:pt x="30732" y="102036"/>
                  <a:pt x="35469" y="103756"/>
                  <a:pt x="39491" y="102862"/>
                </a:cubicBezTo>
                <a:cubicBezTo>
                  <a:pt x="44805" y="101681"/>
                  <a:pt x="48549" y="96823"/>
                  <a:pt x="53078" y="93804"/>
                </a:cubicBezTo>
                <a:cubicBezTo>
                  <a:pt x="68241" y="83695"/>
                  <a:pt x="82251" y="69040"/>
                  <a:pt x="88015" y="51751"/>
                </a:cubicBezTo>
                <a:cubicBezTo>
                  <a:pt x="88845" y="49262"/>
                  <a:pt x="91164" y="45842"/>
                  <a:pt x="89309" y="43987"/>
                </a:cubicBezTo>
                <a:cubicBezTo>
                  <a:pt x="87016" y="41694"/>
                  <a:pt x="82783" y="43998"/>
                  <a:pt x="79604" y="44634"/>
                </a:cubicBezTo>
                <a:cubicBezTo>
                  <a:pt x="77993" y="44956"/>
                  <a:pt x="75075" y="44933"/>
                  <a:pt x="75075" y="46575"/>
                </a:cubicBezTo>
                <a:cubicBezTo>
                  <a:pt x="75075" y="47675"/>
                  <a:pt x="77210" y="47222"/>
                  <a:pt x="78310" y="47222"/>
                </a:cubicBezTo>
                <a:cubicBezTo>
                  <a:pt x="81970" y="47222"/>
                  <a:pt x="87231" y="42930"/>
                  <a:pt x="86074" y="39458"/>
                </a:cubicBezTo>
                <a:cubicBezTo>
                  <a:pt x="85051" y="36389"/>
                  <a:pt x="78957" y="41399"/>
                  <a:pt x="76369" y="39458"/>
                </a:cubicBezTo>
                <a:cubicBezTo>
                  <a:pt x="74159" y="37801"/>
                  <a:pt x="79592" y="34941"/>
                  <a:pt x="81545" y="32988"/>
                </a:cubicBezTo>
                <a:cubicBezTo>
                  <a:pt x="87959" y="26574"/>
                  <a:pt x="96264" y="17944"/>
                  <a:pt x="94485" y="9050"/>
                </a:cubicBezTo>
                <a:cubicBezTo>
                  <a:pt x="93841" y="5829"/>
                  <a:pt x="87992" y="7220"/>
                  <a:pt x="85427" y="5168"/>
                </a:cubicBezTo>
                <a:cubicBezTo>
                  <a:pt x="76495" y="-1977"/>
                  <a:pt x="59225" y="-1626"/>
                  <a:pt x="51137" y="6462"/>
                </a:cubicBezTo>
                <a:cubicBezTo>
                  <a:pt x="45774" y="11825"/>
                  <a:pt x="41412" y="21955"/>
                  <a:pt x="45314" y="28459"/>
                </a:cubicBezTo>
                <a:cubicBezTo>
                  <a:pt x="50548" y="37182"/>
                  <a:pt x="63055" y="38530"/>
                  <a:pt x="71193" y="44634"/>
                </a:cubicBezTo>
                <a:cubicBezTo>
                  <a:pt x="79876" y="51146"/>
                  <a:pt x="91522" y="60307"/>
                  <a:pt x="101601" y="56279"/>
                </a:cubicBezTo>
                <a:cubicBezTo>
                  <a:pt x="106559" y="54297"/>
                  <a:pt x="108824" y="48410"/>
                  <a:pt x="112600" y="44634"/>
                </a:cubicBezTo>
                <a:cubicBezTo>
                  <a:pt x="122361" y="34873"/>
                  <a:pt x="136484" y="18404"/>
                  <a:pt x="148831" y="24577"/>
                </a:cubicBezTo>
                <a:cubicBezTo>
                  <a:pt x="151089" y="25706"/>
                  <a:pt x="148944" y="31199"/>
                  <a:pt x="151419" y="31694"/>
                </a:cubicBezTo>
                <a:cubicBezTo>
                  <a:pt x="155020" y="32414"/>
                  <a:pt x="160573" y="26339"/>
                  <a:pt x="158536" y="23283"/>
                </a:cubicBezTo>
                <a:cubicBezTo>
                  <a:pt x="155782" y="19152"/>
                  <a:pt x="147787" y="25389"/>
                  <a:pt x="143655" y="22636"/>
                </a:cubicBezTo>
                <a:cubicBezTo>
                  <a:pt x="141385" y="21124"/>
                  <a:pt x="138339" y="14873"/>
                  <a:pt x="141067" y="14873"/>
                </a:cubicBezTo>
                <a:cubicBezTo>
                  <a:pt x="142464" y="14873"/>
                  <a:pt x="140679" y="15650"/>
                  <a:pt x="144302" y="18755"/>
                </a:cubicBezTo>
                <a:cubicBezTo>
                  <a:pt x="147348" y="21366"/>
                  <a:pt x="150150" y="24653"/>
                  <a:pt x="151419" y="28459"/>
                </a:cubicBezTo>
                <a:cubicBezTo>
                  <a:pt x="152383" y="31352"/>
                  <a:pt x="156925" y="32036"/>
                  <a:pt x="157889" y="34929"/>
                </a:cubicBezTo>
                <a:cubicBezTo>
                  <a:pt x="159598" y="40056"/>
                  <a:pt x="162872" y="44528"/>
                  <a:pt x="165652" y="49163"/>
                </a:cubicBezTo>
                <a:cubicBezTo>
                  <a:pt x="168845" y="54488"/>
                  <a:pt x="168678" y="61465"/>
                  <a:pt x="172122" y="66631"/>
                </a:cubicBezTo>
                <a:cubicBezTo>
                  <a:pt x="178046" y="75517"/>
                  <a:pt x="190638" y="79077"/>
                  <a:pt x="195414" y="88629"/>
                </a:cubicBezTo>
                <a:cubicBezTo>
                  <a:pt x="195845" y="89492"/>
                  <a:pt x="193598" y="89344"/>
                  <a:pt x="192826" y="89923"/>
                </a:cubicBezTo>
                <a:cubicBezTo>
                  <a:pt x="189954" y="92076"/>
                  <a:pt x="184200" y="96738"/>
                  <a:pt x="187003" y="98980"/>
                </a:cubicBezTo>
                <a:cubicBezTo>
                  <a:pt x="191381" y="102483"/>
                  <a:pt x="198217" y="98980"/>
                  <a:pt x="203824" y="98980"/>
                </a:cubicBezTo>
                <a:cubicBezTo>
                  <a:pt x="205765" y="98980"/>
                  <a:pt x="209647" y="97039"/>
                  <a:pt x="209647" y="98980"/>
                </a:cubicBezTo>
                <a:cubicBezTo>
                  <a:pt x="209647" y="101391"/>
                  <a:pt x="205416" y="101319"/>
                  <a:pt x="203177" y="102215"/>
                </a:cubicBezTo>
                <a:cubicBezTo>
                  <a:pt x="200043" y="103469"/>
                  <a:pt x="197254" y="105490"/>
                  <a:pt x="194120" y="106744"/>
                </a:cubicBezTo>
                <a:cubicBezTo>
                  <a:pt x="191709" y="107708"/>
                  <a:pt x="188679" y="106230"/>
                  <a:pt x="186356" y="107391"/>
                </a:cubicBezTo>
              </a:path>
            </a:pathLst>
          </a:custGeom>
          <a:noFill/>
          <a:ln w="38100" cap="flat" cmpd="sng">
            <a:solidFill>
              <a:schemeClr val="dk2"/>
            </a:solidFill>
            <a:prstDash val="dot"/>
            <a:round/>
            <a:headEnd type="none" w="med" len="med"/>
            <a:tailEnd type="stealth" w="med" len="med"/>
          </a:ln>
        </p:spPr>
      </p:sp>
      <p:pic>
        <p:nvPicPr>
          <p:cNvPr id="9" name="Google Shape;250;p24">
            <a:extLst>
              <a:ext uri="{FF2B5EF4-FFF2-40B4-BE49-F238E27FC236}">
                <a16:creationId xmlns:a16="http://schemas.microsoft.com/office/drawing/2014/main" id="{ABC61E8A-DB87-6441-90DA-7E621FD2DB3E}"/>
              </a:ext>
            </a:extLst>
          </p:cNvPr>
          <p:cNvPicPr preferRelativeResize="0"/>
          <p:nvPr/>
        </p:nvPicPr>
        <p:blipFill>
          <a:blip r:embed="rId3">
            <a:alphaModFix/>
          </a:blip>
          <a:stretch>
            <a:fillRect/>
          </a:stretch>
        </p:blipFill>
        <p:spPr>
          <a:xfrm>
            <a:off x="2813537" y="4865381"/>
            <a:ext cx="1211750" cy="1211750"/>
          </a:xfrm>
          <a:prstGeom prst="rect">
            <a:avLst/>
          </a:prstGeom>
          <a:noFill/>
          <a:ln>
            <a:noFill/>
          </a:ln>
        </p:spPr>
      </p:pic>
      <p:pic>
        <p:nvPicPr>
          <p:cNvPr id="10" name="Google Shape;251;p24">
            <a:extLst>
              <a:ext uri="{FF2B5EF4-FFF2-40B4-BE49-F238E27FC236}">
                <a16:creationId xmlns:a16="http://schemas.microsoft.com/office/drawing/2014/main" id="{B110845C-2B69-654A-8775-E3FC759AC708}"/>
              </a:ext>
            </a:extLst>
          </p:cNvPr>
          <p:cNvPicPr preferRelativeResize="0"/>
          <p:nvPr/>
        </p:nvPicPr>
        <p:blipFill>
          <a:blip r:embed="rId4">
            <a:alphaModFix/>
          </a:blip>
          <a:stretch>
            <a:fillRect/>
          </a:stretch>
        </p:blipFill>
        <p:spPr>
          <a:xfrm>
            <a:off x="6278903" y="3612496"/>
            <a:ext cx="1143000" cy="1143000"/>
          </a:xfrm>
          <a:prstGeom prst="rect">
            <a:avLst/>
          </a:prstGeom>
          <a:noFill/>
          <a:ln>
            <a:noFill/>
          </a:ln>
        </p:spPr>
      </p:pic>
      <p:pic>
        <p:nvPicPr>
          <p:cNvPr id="11" name="Google Shape;252;p24">
            <a:extLst>
              <a:ext uri="{FF2B5EF4-FFF2-40B4-BE49-F238E27FC236}">
                <a16:creationId xmlns:a16="http://schemas.microsoft.com/office/drawing/2014/main" id="{B0B76A2E-AE0C-7345-90B2-46C4C043BAF7}"/>
              </a:ext>
            </a:extLst>
          </p:cNvPr>
          <p:cNvPicPr preferRelativeResize="0"/>
          <p:nvPr/>
        </p:nvPicPr>
        <p:blipFill>
          <a:blip r:embed="rId5">
            <a:alphaModFix/>
          </a:blip>
          <a:stretch>
            <a:fillRect/>
          </a:stretch>
        </p:blipFill>
        <p:spPr>
          <a:xfrm>
            <a:off x="4454087" y="3722381"/>
            <a:ext cx="1143000" cy="1143000"/>
          </a:xfrm>
          <a:prstGeom prst="rect">
            <a:avLst/>
          </a:prstGeom>
          <a:noFill/>
          <a:ln>
            <a:noFill/>
          </a:ln>
        </p:spPr>
      </p:pic>
      <p:pic>
        <p:nvPicPr>
          <p:cNvPr id="12" name="Google Shape;253;p24">
            <a:extLst>
              <a:ext uri="{FF2B5EF4-FFF2-40B4-BE49-F238E27FC236}">
                <a16:creationId xmlns:a16="http://schemas.microsoft.com/office/drawing/2014/main" id="{D8B4F977-5F08-D847-A5E9-BB4A0BC931DE}"/>
              </a:ext>
            </a:extLst>
          </p:cNvPr>
          <p:cNvPicPr preferRelativeResize="0"/>
          <p:nvPr/>
        </p:nvPicPr>
        <p:blipFill rotWithShape="1">
          <a:blip r:embed="rId6">
            <a:alphaModFix/>
          </a:blip>
          <a:srcRect b="30429"/>
          <a:stretch/>
        </p:blipFill>
        <p:spPr>
          <a:xfrm>
            <a:off x="7239024" y="5061703"/>
            <a:ext cx="1642975"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Fast Stay Point Extraction</a:t>
            </a:r>
            <a:endParaRPr sz="4400" dirty="0"/>
          </a:p>
        </p:txBody>
      </p:sp>
      <p:sp>
        <p:nvSpPr>
          <p:cNvPr id="5" name="Content Placeholder 4">
            <a:extLst>
              <a:ext uri="{FF2B5EF4-FFF2-40B4-BE49-F238E27FC236}">
                <a16:creationId xmlns:a16="http://schemas.microsoft.com/office/drawing/2014/main" id="{3774B299-FA36-494B-B7EC-A5A7DBD73421}"/>
              </a:ext>
            </a:extLst>
          </p:cNvPr>
          <p:cNvSpPr>
            <a:spLocks noGrp="1"/>
          </p:cNvSpPr>
          <p:nvPr>
            <p:ph idx="1"/>
          </p:nvPr>
        </p:nvSpPr>
        <p:spPr>
          <a:xfrm>
            <a:off x="838200" y="1825625"/>
            <a:ext cx="9291452" cy="4351338"/>
          </a:xfrm>
        </p:spPr>
        <p:txBody>
          <a:bodyPr/>
          <a:lstStyle/>
          <a:p>
            <a:r>
              <a:rPr lang="en-US" dirty="0"/>
              <a:t>Fast-SPD:</a:t>
            </a:r>
          </a:p>
          <a:p>
            <a:pPr lvl="1"/>
            <a:r>
              <a:rPr lang="en-US" dirty="0"/>
              <a:t>Scan each trajectory to find consecutive sub-trajectories that the user travel within a limited range but stay for a long time </a:t>
            </a:r>
          </a:p>
          <a:p>
            <a:pPr lvl="1"/>
            <a:r>
              <a:rPr lang="en-US" dirty="0"/>
              <a:t>Use the centers of such sub-trajectories as stay points</a:t>
            </a:r>
          </a:p>
          <a:p>
            <a:endParaRPr lang="en-US" dirty="0"/>
          </a:p>
        </p:txBody>
      </p:sp>
      <p:pic>
        <p:nvPicPr>
          <p:cNvPr id="6" name="Picture 5">
            <a:extLst>
              <a:ext uri="{FF2B5EF4-FFF2-40B4-BE49-F238E27FC236}">
                <a16:creationId xmlns:a16="http://schemas.microsoft.com/office/drawing/2014/main" id="{4ECC6B48-D8F6-D54A-A1D4-07CB4D084A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3811" y="3286496"/>
            <a:ext cx="6019800" cy="3441700"/>
          </a:xfrm>
          <a:prstGeom prst="rect">
            <a:avLst/>
          </a:prstGeom>
        </p:spPr>
      </p:pic>
      <p:pic>
        <p:nvPicPr>
          <p:cNvPr id="7" name="Picture 6">
            <a:extLst>
              <a:ext uri="{FF2B5EF4-FFF2-40B4-BE49-F238E27FC236}">
                <a16:creationId xmlns:a16="http://schemas.microsoft.com/office/drawing/2014/main" id="{8746DC48-A88E-1D4A-BF6A-276BF1FCFB24}"/>
              </a:ext>
            </a:extLst>
          </p:cNvPr>
          <p:cNvPicPr>
            <a:picLocks noChangeAspect="1"/>
          </p:cNvPicPr>
          <p:nvPr/>
        </p:nvPicPr>
        <p:blipFill>
          <a:blip r:embed="rId4"/>
          <a:stretch>
            <a:fillRect/>
          </a:stretch>
        </p:blipFill>
        <p:spPr>
          <a:xfrm>
            <a:off x="6858000" y="3429000"/>
            <a:ext cx="4790292" cy="3299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Context-aware: Geographical Augmentation</a:t>
            </a:r>
            <a:endParaRPr sz="4400" dirty="0"/>
          </a:p>
        </p:txBody>
      </p:sp>
      <p:sp>
        <p:nvSpPr>
          <p:cNvPr id="266" name="Google Shape;266;p26"/>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US" sz="2400" dirty="0">
                <a:solidFill>
                  <a:schemeClr val="dk1"/>
                </a:solidFill>
                <a:ea typeface="Merriweather"/>
                <a:cs typeface="Merriweather"/>
                <a:sym typeface="Merriweather"/>
              </a:rPr>
              <a:t>For each extracted stay point          :</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create a spatial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search a gazetteer for POI’s in the buffer</a:t>
            </a: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count POIs in the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generate a normalized vector</a:t>
            </a:r>
            <a:endParaRPr sz="2400" dirty="0">
              <a:solidFill>
                <a:schemeClr val="dk1"/>
              </a:solidFill>
              <a:ea typeface="Merriweather"/>
              <a:cs typeface="Merriweather"/>
              <a:sym typeface="Merriweather"/>
            </a:endParaRPr>
          </a:p>
          <a:p>
            <a:pPr marL="0" marR="0" lvl="0" indent="0" algn="l" rtl="0">
              <a:lnSpc>
                <a:spcPct val="100000"/>
              </a:lnSpc>
              <a:spcBef>
                <a:spcPts val="1000"/>
              </a:spcBef>
              <a:spcAft>
                <a:spcPts val="1000"/>
              </a:spcAft>
              <a:buNone/>
            </a:pPr>
            <a:r>
              <a:rPr lang="en-US" sz="2400" dirty="0">
                <a:solidFill>
                  <a:schemeClr val="dk1"/>
                </a:solidFill>
                <a:ea typeface="Merriweather"/>
                <a:cs typeface="Merriweather"/>
                <a:sym typeface="Merriweather"/>
              </a:rPr>
              <a:t>	</a:t>
            </a:r>
            <a:endParaRPr sz="2400" dirty="0">
              <a:solidFill>
                <a:schemeClr val="dk1"/>
              </a:solidFill>
              <a:ea typeface="Merriweather"/>
              <a:cs typeface="Merriweather"/>
              <a:sym typeface="Merriweather"/>
            </a:endParaRPr>
          </a:p>
        </p:txBody>
      </p:sp>
      <p:pic>
        <p:nvPicPr>
          <p:cNvPr id="267" name="Google Shape;267;p26" descr="\dot s^{(t)}" title="MathEquation,#000000"/>
          <p:cNvPicPr preferRelativeResize="0"/>
          <p:nvPr/>
        </p:nvPicPr>
        <p:blipFill>
          <a:blip r:embed="rId3">
            <a:alphaModFix/>
          </a:blip>
          <a:stretch>
            <a:fillRect/>
          </a:stretch>
        </p:blipFill>
        <p:spPr>
          <a:xfrm>
            <a:off x="4668379" y="1973872"/>
            <a:ext cx="565000" cy="431525"/>
          </a:xfrm>
          <a:prstGeom prst="rect">
            <a:avLst/>
          </a:prstGeom>
          <a:noFill/>
          <a:ln>
            <a:noFill/>
          </a:ln>
        </p:spPr>
      </p:pic>
      <p:pic>
        <p:nvPicPr>
          <p:cNvPr id="268" name="Google Shape;268;p26" descr="b(r_{poi}, \dot s^{(t)})" title="MathEquation,#000000"/>
          <p:cNvPicPr preferRelativeResize="0"/>
          <p:nvPr/>
        </p:nvPicPr>
        <p:blipFill>
          <a:blip r:embed="rId4">
            <a:alphaModFix/>
          </a:blip>
          <a:stretch>
            <a:fillRect/>
          </a:stretch>
        </p:blipFill>
        <p:spPr>
          <a:xfrm>
            <a:off x="4253336" y="2508327"/>
            <a:ext cx="1475294" cy="431525"/>
          </a:xfrm>
          <a:prstGeom prst="rect">
            <a:avLst/>
          </a:prstGeom>
          <a:noFill/>
          <a:ln>
            <a:noFill/>
          </a:ln>
        </p:spPr>
      </p:pic>
      <p:pic>
        <p:nvPicPr>
          <p:cNvPr id="269" name="Google Shape;269;p26"/>
          <p:cNvPicPr preferRelativeResize="0"/>
          <p:nvPr/>
        </p:nvPicPr>
        <p:blipFill>
          <a:blip r:embed="rId5">
            <a:alphaModFix/>
          </a:blip>
          <a:stretch>
            <a:fillRect/>
          </a:stretch>
        </p:blipFill>
        <p:spPr>
          <a:xfrm>
            <a:off x="1428905" y="4807114"/>
            <a:ext cx="3239474" cy="390550"/>
          </a:xfrm>
          <a:prstGeom prst="rect">
            <a:avLst/>
          </a:prstGeom>
          <a:noFill/>
          <a:ln>
            <a:noFill/>
          </a:ln>
        </p:spPr>
      </p:pic>
      <p:pic>
        <p:nvPicPr>
          <p:cNvPr id="270" name="Google Shape;270;p26"/>
          <p:cNvPicPr preferRelativeResize="0"/>
          <p:nvPr/>
        </p:nvPicPr>
        <p:blipFill rotWithShape="1">
          <a:blip r:embed="rId6">
            <a:alphaModFix/>
          </a:blip>
          <a:srcRect l="17996" t="77516" r="15350"/>
          <a:stretch/>
        </p:blipFill>
        <p:spPr>
          <a:xfrm>
            <a:off x="7600979" y="4947075"/>
            <a:ext cx="3297650" cy="1105225"/>
          </a:xfrm>
          <a:prstGeom prst="rect">
            <a:avLst/>
          </a:prstGeom>
          <a:noFill/>
          <a:ln>
            <a:noFill/>
          </a:ln>
        </p:spPr>
      </p:pic>
      <p:sp>
        <p:nvSpPr>
          <p:cNvPr id="276" name="Google Shape;276;p26"/>
          <p:cNvSpPr txBox="1"/>
          <p:nvPr/>
        </p:nvSpPr>
        <p:spPr>
          <a:xfrm>
            <a:off x="1330855" y="5439515"/>
            <a:ext cx="3992400" cy="66780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Normalized number of POI categories, e.g., business area</a:t>
            </a:r>
            <a:endParaRPr sz="1800" dirty="0">
              <a:latin typeface="+mn-lt"/>
            </a:endParaRPr>
          </a:p>
        </p:txBody>
      </p:sp>
      <p:grpSp>
        <p:nvGrpSpPr>
          <p:cNvPr id="277" name="Google Shape;277;p26"/>
          <p:cNvGrpSpPr/>
          <p:nvPr/>
        </p:nvGrpSpPr>
        <p:grpSpPr>
          <a:xfrm>
            <a:off x="6981365" y="1828658"/>
            <a:ext cx="4279310" cy="2339426"/>
            <a:chOff x="6171682" y="1078636"/>
            <a:chExt cx="4279310" cy="2339426"/>
          </a:xfrm>
        </p:grpSpPr>
        <p:sp>
          <p:nvSpPr>
            <p:cNvPr id="278" name="Google Shape;278;p26"/>
            <p:cNvSpPr/>
            <p:nvPr/>
          </p:nvSpPr>
          <p:spPr>
            <a:xfrm>
              <a:off x="6537563" y="236109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9" name="Google Shape;279;p26"/>
            <p:cNvSpPr/>
            <p:nvPr/>
          </p:nvSpPr>
          <p:spPr>
            <a:xfrm>
              <a:off x="6415603" y="282660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0" name="Google Shape;280;p26"/>
            <p:cNvSpPr/>
            <p:nvPr/>
          </p:nvSpPr>
          <p:spPr>
            <a:xfrm>
              <a:off x="6690014" y="245419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1" name="Google Shape;281;p26"/>
            <p:cNvSpPr/>
            <p:nvPr/>
          </p:nvSpPr>
          <p:spPr>
            <a:xfrm>
              <a:off x="6293643" y="2640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2" name="Google Shape;282;p26"/>
            <p:cNvSpPr/>
            <p:nvPr/>
          </p:nvSpPr>
          <p:spPr>
            <a:xfrm>
              <a:off x="6690014" y="3105990"/>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3" name="Google Shape;283;p26"/>
            <p:cNvSpPr/>
            <p:nvPr/>
          </p:nvSpPr>
          <p:spPr>
            <a:xfrm>
              <a:off x="9406504" y="129143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4" name="Google Shape;284;p26"/>
            <p:cNvSpPr/>
            <p:nvPr/>
          </p:nvSpPr>
          <p:spPr>
            <a:xfrm>
              <a:off x="9220692" y="188552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5" name="Google Shape;285;p26"/>
            <p:cNvSpPr/>
            <p:nvPr/>
          </p:nvSpPr>
          <p:spPr>
            <a:xfrm>
              <a:off x="8885301" y="1078636"/>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6" name="Google Shape;286;p26"/>
            <p:cNvSpPr/>
            <p:nvPr/>
          </p:nvSpPr>
          <p:spPr>
            <a:xfrm>
              <a:off x="7238836" y="142001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7" name="Google Shape;287;p26"/>
            <p:cNvSpPr/>
            <p:nvPr/>
          </p:nvSpPr>
          <p:spPr>
            <a:xfrm>
              <a:off x="6171682" y="2195862"/>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88" name="Google Shape;288;p26"/>
            <p:cNvCxnSpPr/>
            <p:nvPr/>
          </p:nvCxnSpPr>
          <p:spPr>
            <a:xfrm rot="10800000" flipH="1">
              <a:off x="6795896" y="1466910"/>
              <a:ext cx="1905600" cy="1312200"/>
            </a:xfrm>
            <a:prstGeom prst="straightConnector1">
              <a:avLst/>
            </a:prstGeom>
            <a:noFill/>
            <a:ln w="9525" cap="flat" cmpd="sng">
              <a:solidFill>
                <a:srgbClr val="000000"/>
              </a:solidFill>
              <a:prstDash val="solid"/>
              <a:round/>
              <a:headEnd type="none" w="med" len="med"/>
              <a:tailEnd type="none" w="med" len="med"/>
            </a:ln>
          </p:spPr>
        </p:cxnSp>
        <p:cxnSp>
          <p:nvCxnSpPr>
            <p:cNvPr id="289" name="Google Shape;289;p26"/>
            <p:cNvCxnSpPr/>
            <p:nvPr/>
          </p:nvCxnSpPr>
          <p:spPr>
            <a:xfrm>
              <a:off x="8708127" y="1472472"/>
              <a:ext cx="1059300" cy="320700"/>
            </a:xfrm>
            <a:prstGeom prst="straightConnector1">
              <a:avLst/>
            </a:prstGeom>
            <a:noFill/>
            <a:ln w="9525" cap="flat" cmpd="sng">
              <a:solidFill>
                <a:srgbClr val="000000"/>
              </a:solidFill>
              <a:prstDash val="solid"/>
              <a:round/>
              <a:headEnd type="none" w="med" len="med"/>
              <a:tailEnd type="none" w="med" len="med"/>
            </a:ln>
          </p:spPr>
        </p:cxnSp>
        <p:cxnSp>
          <p:nvCxnSpPr>
            <p:cNvPr id="290" name="Google Shape;290;p26"/>
            <p:cNvCxnSpPr/>
            <p:nvPr/>
          </p:nvCxnSpPr>
          <p:spPr>
            <a:xfrm>
              <a:off x="9772342" y="1786070"/>
              <a:ext cx="51000" cy="766800"/>
            </a:xfrm>
            <a:prstGeom prst="straightConnector1">
              <a:avLst/>
            </a:prstGeom>
            <a:noFill/>
            <a:ln w="9525" cap="flat" cmpd="sng">
              <a:solidFill>
                <a:srgbClr val="000000"/>
              </a:solidFill>
              <a:prstDash val="solid"/>
              <a:round/>
              <a:headEnd type="none" w="med" len="med"/>
              <a:tailEnd type="none" w="med" len="med"/>
            </a:ln>
          </p:spPr>
        </p:cxnSp>
        <p:sp>
          <p:nvSpPr>
            <p:cNvPr id="291" name="Google Shape;291;p26"/>
            <p:cNvSpPr/>
            <p:nvPr/>
          </p:nvSpPr>
          <p:spPr>
            <a:xfrm>
              <a:off x="6696116" y="2709434"/>
              <a:ext cx="183000" cy="191700"/>
            </a:xfrm>
            <a:prstGeom prst="ellipse">
              <a:avLst/>
            </a:prstGeom>
            <a:solidFill>
              <a:srgbClr val="FF6310"/>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2" name="Google Shape;292;p26"/>
            <p:cNvSpPr/>
            <p:nvPr/>
          </p:nvSpPr>
          <p:spPr>
            <a:xfrm>
              <a:off x="7760331" y="1925451"/>
              <a:ext cx="183000" cy="191700"/>
            </a:xfrm>
            <a:prstGeom prst="ellipse">
              <a:avLst/>
            </a:prstGeom>
            <a:solidFill>
              <a:srgbClr val="674EA7"/>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3" name="Google Shape;293;p26"/>
            <p:cNvSpPr/>
            <p:nvPr/>
          </p:nvSpPr>
          <p:spPr>
            <a:xfrm>
              <a:off x="9406502" y="1594447"/>
              <a:ext cx="183000" cy="191700"/>
            </a:xfrm>
            <a:prstGeom prst="ellipse">
              <a:avLst/>
            </a:prstGeom>
            <a:solidFill>
              <a:srgbClr val="D9D256"/>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4" name="Google Shape;294;p26"/>
            <p:cNvSpPr/>
            <p:nvPr/>
          </p:nvSpPr>
          <p:spPr>
            <a:xfrm>
              <a:off x="9739064" y="2378430"/>
              <a:ext cx="183000" cy="191700"/>
            </a:xfrm>
            <a:prstGeom prst="ellipse">
              <a:avLst/>
            </a:prstGeom>
            <a:solidFill>
              <a:srgbClr val="95C148"/>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5" name="Google Shape;295;p26"/>
            <p:cNvSpPr/>
            <p:nvPr/>
          </p:nvSpPr>
          <p:spPr>
            <a:xfrm>
              <a:off x="6781484" y="2982343"/>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6" name="Google Shape;296;p26"/>
            <p:cNvSpPr/>
            <p:nvPr/>
          </p:nvSpPr>
          <p:spPr>
            <a:xfrm>
              <a:off x="6933935" y="229902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7" name="Google Shape;297;p26"/>
            <p:cNvSpPr/>
            <p:nvPr/>
          </p:nvSpPr>
          <p:spPr>
            <a:xfrm>
              <a:off x="7391286" y="1802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8" name="Google Shape;298;p26"/>
            <p:cNvSpPr/>
            <p:nvPr/>
          </p:nvSpPr>
          <p:spPr>
            <a:xfrm>
              <a:off x="7330306" y="195764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9" name="Google Shape;299;p26"/>
            <p:cNvSpPr/>
            <p:nvPr/>
          </p:nvSpPr>
          <p:spPr>
            <a:xfrm>
              <a:off x="9678044" y="291970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0" name="Google Shape;300;p26"/>
            <p:cNvSpPr/>
            <p:nvPr/>
          </p:nvSpPr>
          <p:spPr>
            <a:xfrm>
              <a:off x="8214519"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1" name="Google Shape;301;p26"/>
            <p:cNvSpPr/>
            <p:nvPr/>
          </p:nvSpPr>
          <p:spPr>
            <a:xfrm>
              <a:off x="8049864"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2" name="Google Shape;302;p26"/>
            <p:cNvSpPr/>
            <p:nvPr/>
          </p:nvSpPr>
          <p:spPr>
            <a:xfrm>
              <a:off x="8080365" y="1986810"/>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3" name="Google Shape;303;p26"/>
            <p:cNvSpPr/>
            <p:nvPr/>
          </p:nvSpPr>
          <p:spPr>
            <a:xfrm>
              <a:off x="7958394"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4" name="Google Shape;304;p26"/>
            <p:cNvSpPr/>
            <p:nvPr/>
          </p:nvSpPr>
          <p:spPr>
            <a:xfrm>
              <a:off x="7958394"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5" name="Google Shape;305;p26"/>
            <p:cNvSpPr/>
            <p:nvPr/>
          </p:nvSpPr>
          <p:spPr>
            <a:xfrm>
              <a:off x="7680962"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6" name="Google Shape;306;p26"/>
            <p:cNvSpPr/>
            <p:nvPr/>
          </p:nvSpPr>
          <p:spPr>
            <a:xfrm>
              <a:off x="7915720" y="2430786"/>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7" name="Google Shape;307;p26"/>
            <p:cNvSpPr/>
            <p:nvPr/>
          </p:nvSpPr>
          <p:spPr>
            <a:xfrm>
              <a:off x="7706281"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8" name="Google Shape;308;p26"/>
            <p:cNvSpPr/>
            <p:nvPr/>
          </p:nvSpPr>
          <p:spPr>
            <a:xfrm>
              <a:off x="7589492"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9" name="Google Shape;309;p26"/>
            <p:cNvSpPr/>
            <p:nvPr/>
          </p:nvSpPr>
          <p:spPr>
            <a:xfrm>
              <a:off x="6933935" y="3056334"/>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0" name="Google Shape;310;p26"/>
            <p:cNvSpPr/>
            <p:nvPr/>
          </p:nvSpPr>
          <p:spPr>
            <a:xfrm>
              <a:off x="9129222" y="1838583"/>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1" name="Google Shape;311;p26"/>
            <p:cNvSpPr/>
            <p:nvPr/>
          </p:nvSpPr>
          <p:spPr>
            <a:xfrm>
              <a:off x="9220692" y="1588478"/>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2" name="Google Shape;312;p26"/>
            <p:cNvSpPr/>
            <p:nvPr/>
          </p:nvSpPr>
          <p:spPr>
            <a:xfrm>
              <a:off x="9589444" y="2073579"/>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3" name="Google Shape;313;p26"/>
            <p:cNvSpPr/>
            <p:nvPr/>
          </p:nvSpPr>
          <p:spPr>
            <a:xfrm>
              <a:off x="9824722" y="159444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4" name="Google Shape;314;p26"/>
            <p:cNvSpPr/>
            <p:nvPr/>
          </p:nvSpPr>
          <p:spPr>
            <a:xfrm>
              <a:off x="9678044" y="1472467"/>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5" name="Google Shape;315;p26"/>
            <p:cNvSpPr/>
            <p:nvPr/>
          </p:nvSpPr>
          <p:spPr>
            <a:xfrm>
              <a:off x="9406504" y="1885521"/>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6" name="Google Shape;316;p26"/>
            <p:cNvSpPr/>
            <p:nvPr/>
          </p:nvSpPr>
          <p:spPr>
            <a:xfrm>
              <a:off x="9824722" y="188552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7" name="Google Shape;317;p26"/>
            <p:cNvSpPr/>
            <p:nvPr/>
          </p:nvSpPr>
          <p:spPr>
            <a:xfrm>
              <a:off x="10005272" y="1645435"/>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8" name="Google Shape;318;p26"/>
            <p:cNvSpPr/>
            <p:nvPr/>
          </p:nvSpPr>
          <p:spPr>
            <a:xfrm>
              <a:off x="9342653" y="2430786"/>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9" name="Google Shape;319;p26"/>
            <p:cNvSpPr/>
            <p:nvPr/>
          </p:nvSpPr>
          <p:spPr>
            <a:xfrm>
              <a:off x="9455490" y="2640479"/>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0" name="Google Shape;320;p26"/>
            <p:cNvSpPr/>
            <p:nvPr/>
          </p:nvSpPr>
          <p:spPr>
            <a:xfrm>
              <a:off x="9970751" y="2709430"/>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1" name="Google Shape;321;p26"/>
            <p:cNvSpPr/>
            <p:nvPr/>
          </p:nvSpPr>
          <p:spPr>
            <a:xfrm>
              <a:off x="10178079" y="236109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2" name="Google Shape;322;p26"/>
            <p:cNvSpPr/>
            <p:nvPr/>
          </p:nvSpPr>
          <p:spPr>
            <a:xfrm>
              <a:off x="10062221" y="257001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3" name="Google Shape;323;p26"/>
            <p:cNvSpPr/>
            <p:nvPr/>
          </p:nvSpPr>
          <p:spPr>
            <a:xfrm>
              <a:off x="10062221" y="289547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 name="Google Shape;104;p16">
            <a:extLst>
              <a:ext uri="{FF2B5EF4-FFF2-40B4-BE49-F238E27FC236}">
                <a16:creationId xmlns:a16="http://schemas.microsoft.com/office/drawing/2014/main" id="{75D69EB8-A0CD-1545-BB95-9F54A887C515}"/>
              </a:ext>
            </a:extLst>
          </p:cNvPr>
          <p:cNvSpPr/>
          <p:nvPr/>
        </p:nvSpPr>
        <p:spPr>
          <a:xfrm rot="5400000">
            <a:off x="8937996" y="407136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64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Sequence Dynamics: RNN-AE + Clustering</a:t>
            </a:r>
            <a:endParaRPr sz="4400" dirty="0"/>
          </a:p>
        </p:txBody>
      </p:sp>
      <p:sp>
        <p:nvSpPr>
          <p:cNvPr id="329" name="Google Shape;329;p27"/>
          <p:cNvSpPr txBox="1"/>
          <p:nvPr/>
        </p:nvSpPr>
        <p:spPr>
          <a:xfrm>
            <a:off x="1764962" y="2243609"/>
            <a:ext cx="22158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a:t>
            </a:r>
            <a:endParaRPr sz="4800">
              <a:latin typeface="+mn-lt"/>
              <a:ea typeface="Calibri"/>
              <a:cs typeface="Calibri"/>
              <a:sym typeface="Calibri"/>
            </a:endParaRPr>
          </a:p>
        </p:txBody>
      </p:sp>
      <p:sp>
        <p:nvSpPr>
          <p:cNvPr id="330" name="Google Shape;330;p27"/>
          <p:cNvSpPr txBox="1"/>
          <p:nvPr/>
        </p:nvSpPr>
        <p:spPr>
          <a:xfrm>
            <a:off x="1764962" y="3843809"/>
            <a:ext cx="2629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II:</a:t>
            </a:r>
            <a:endParaRPr sz="4800">
              <a:latin typeface="+mn-lt"/>
              <a:ea typeface="Calibri"/>
              <a:cs typeface="Calibri"/>
              <a:sym typeface="Calibri"/>
            </a:endParaRPr>
          </a:p>
        </p:txBody>
      </p:sp>
      <p:pic>
        <p:nvPicPr>
          <p:cNvPr id="331" name="Google Shape;331;p27"/>
          <p:cNvPicPr preferRelativeResize="0"/>
          <p:nvPr/>
        </p:nvPicPr>
        <p:blipFill rotWithShape="1">
          <a:blip r:embed="rId3">
            <a:alphaModFix/>
          </a:blip>
          <a:srcRect l="2985" t="6939" r="52112" b="33903"/>
          <a:stretch/>
        </p:blipFill>
        <p:spPr>
          <a:xfrm>
            <a:off x="4371212" y="3756109"/>
            <a:ext cx="2077575" cy="1439550"/>
          </a:xfrm>
          <a:prstGeom prst="rect">
            <a:avLst/>
          </a:prstGeom>
          <a:noFill/>
          <a:ln>
            <a:noFill/>
          </a:ln>
        </p:spPr>
      </p:pic>
      <p:pic>
        <p:nvPicPr>
          <p:cNvPr id="332" name="Google Shape;332;p27"/>
          <p:cNvPicPr preferRelativeResize="0"/>
          <p:nvPr/>
        </p:nvPicPr>
        <p:blipFill rotWithShape="1">
          <a:blip r:embed="rId3">
            <a:alphaModFix/>
          </a:blip>
          <a:srcRect l="52651" t="9609" r="2447" b="35664"/>
          <a:stretch/>
        </p:blipFill>
        <p:spPr>
          <a:xfrm>
            <a:off x="7508712" y="3832309"/>
            <a:ext cx="2077575" cy="1331700"/>
          </a:xfrm>
          <a:prstGeom prst="rect">
            <a:avLst/>
          </a:prstGeom>
          <a:noFill/>
          <a:ln>
            <a:noFill/>
          </a:ln>
        </p:spPr>
      </p:pic>
      <p:sp>
        <p:nvSpPr>
          <p:cNvPr id="333" name="Google Shape;333;p27"/>
          <p:cNvSpPr/>
          <p:nvPr/>
        </p:nvSpPr>
        <p:spPr>
          <a:xfrm>
            <a:off x="6554262" y="41917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334" name="Google Shape;334;p27"/>
          <p:cNvPicPr preferRelativeResize="0"/>
          <p:nvPr/>
        </p:nvPicPr>
        <p:blipFill rotWithShape="1">
          <a:blip r:embed="rId4">
            <a:alphaModFix/>
          </a:blip>
          <a:srcRect l="17996" t="77516" r="15350"/>
          <a:stretch/>
        </p:blipFill>
        <p:spPr>
          <a:xfrm>
            <a:off x="4068508" y="2176249"/>
            <a:ext cx="3297650" cy="1105225"/>
          </a:xfrm>
          <a:prstGeom prst="rect">
            <a:avLst/>
          </a:prstGeom>
          <a:noFill/>
          <a:ln>
            <a:noFill/>
          </a:ln>
        </p:spPr>
      </p:pic>
      <p:grpSp>
        <p:nvGrpSpPr>
          <p:cNvPr id="335" name="Google Shape;335;p27"/>
          <p:cNvGrpSpPr/>
          <p:nvPr/>
        </p:nvGrpSpPr>
        <p:grpSpPr>
          <a:xfrm>
            <a:off x="9236712" y="2522459"/>
            <a:ext cx="1062300" cy="226800"/>
            <a:chOff x="1501575" y="3229800"/>
            <a:chExt cx="1062300" cy="226800"/>
          </a:xfrm>
        </p:grpSpPr>
        <p:sp>
          <p:nvSpPr>
            <p:cNvPr id="336" name="Google Shape;336;p27"/>
            <p:cNvSpPr/>
            <p:nvPr/>
          </p:nvSpPr>
          <p:spPr>
            <a:xfrm>
              <a:off x="1501575" y="3229800"/>
              <a:ext cx="215700" cy="2268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7" name="Google Shape;337;p27"/>
            <p:cNvSpPr/>
            <p:nvPr/>
          </p:nvSpPr>
          <p:spPr>
            <a:xfrm>
              <a:off x="1717275" y="3229800"/>
              <a:ext cx="215700" cy="2268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8" name="Google Shape;338;p27"/>
            <p:cNvSpPr/>
            <p:nvPr/>
          </p:nvSpPr>
          <p:spPr>
            <a:xfrm>
              <a:off x="1924875" y="3229800"/>
              <a:ext cx="215700" cy="226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9" name="Google Shape;339;p27"/>
            <p:cNvSpPr/>
            <p:nvPr/>
          </p:nvSpPr>
          <p:spPr>
            <a:xfrm>
              <a:off x="2140575" y="3229800"/>
              <a:ext cx="215700" cy="226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0" name="Google Shape;340;p27"/>
            <p:cNvSpPr/>
            <p:nvPr/>
          </p:nvSpPr>
          <p:spPr>
            <a:xfrm>
              <a:off x="2348175" y="3229800"/>
              <a:ext cx="215700" cy="22680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41" name="Google Shape;341;p27"/>
          <p:cNvSpPr/>
          <p:nvPr/>
        </p:nvSpPr>
        <p:spPr>
          <a:xfrm>
            <a:off x="8023637" y="23294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28"/>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 RNN Autoencoder</a:t>
            </a:r>
            <a:endParaRPr sz="4400" dirty="0"/>
          </a:p>
        </p:txBody>
      </p:sp>
      <p:grpSp>
        <p:nvGrpSpPr>
          <p:cNvPr id="348" name="Google Shape;348;p28"/>
          <p:cNvGrpSpPr/>
          <p:nvPr/>
        </p:nvGrpSpPr>
        <p:grpSpPr>
          <a:xfrm>
            <a:off x="1820849" y="1902263"/>
            <a:ext cx="7763836" cy="3816600"/>
            <a:chOff x="1194426" y="1656625"/>
            <a:chExt cx="5431493" cy="3517500"/>
          </a:xfrm>
        </p:grpSpPr>
        <p:cxnSp>
          <p:nvCxnSpPr>
            <p:cNvPr id="349" name="Google Shape;349;p28"/>
            <p:cNvCxnSpPr>
              <a:endCxn id="350" idx="1"/>
            </p:cNvCxnSpPr>
            <p:nvPr/>
          </p:nvCxnSpPr>
          <p:spPr>
            <a:xfrm>
              <a:off x="3529964" y="3560781"/>
              <a:ext cx="716700" cy="0"/>
            </a:xfrm>
            <a:prstGeom prst="straightConnector1">
              <a:avLst/>
            </a:prstGeom>
            <a:noFill/>
            <a:ln w="28575" cap="flat" cmpd="sng">
              <a:solidFill>
                <a:srgbClr val="000000"/>
              </a:solidFill>
              <a:prstDash val="solid"/>
              <a:miter lim="800000"/>
              <a:headEnd type="none" w="sm" len="sm"/>
              <a:tailEnd type="triangle" w="med" len="med"/>
            </a:ln>
          </p:spPr>
        </p:cxnSp>
        <p:sp>
          <p:nvSpPr>
            <p:cNvPr id="350" name="Google Shape;350;p28"/>
            <p:cNvSpPr/>
            <p:nvPr/>
          </p:nvSpPr>
          <p:spPr>
            <a:xfrm>
              <a:off x="4246664"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1" name="Google Shape;351;p28"/>
            <p:cNvCxnSpPr>
              <a:stCxn id="350" idx="0"/>
            </p:cNvCxnSpPr>
            <p:nvPr/>
          </p:nvCxnSpPr>
          <p:spPr>
            <a:xfrm rot="10800000">
              <a:off x="4553864"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2" name="Google Shape;352;p28"/>
            <p:cNvCxnSpPr>
              <a:stCxn id="350" idx="3"/>
            </p:cNvCxnSpPr>
            <p:nvPr/>
          </p:nvCxnSpPr>
          <p:spPr>
            <a:xfrm>
              <a:off x="4861064"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3" name="Google Shape;353;p28"/>
            <p:cNvSpPr/>
            <p:nvPr/>
          </p:nvSpPr>
          <p:spPr>
            <a:xfrm>
              <a:off x="5095560"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4" name="Google Shape;354;p28"/>
            <p:cNvCxnSpPr>
              <a:stCxn id="353" idx="0"/>
            </p:cNvCxnSpPr>
            <p:nvPr/>
          </p:nvCxnSpPr>
          <p:spPr>
            <a:xfrm rot="10800000">
              <a:off x="5402760"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5" name="Google Shape;355;p28"/>
            <p:cNvCxnSpPr>
              <a:stCxn id="353" idx="3"/>
            </p:cNvCxnSpPr>
            <p:nvPr/>
          </p:nvCxnSpPr>
          <p:spPr>
            <a:xfrm>
              <a:off x="5709960"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6" name="Google Shape;356;p28"/>
            <p:cNvSpPr/>
            <p:nvPr/>
          </p:nvSpPr>
          <p:spPr>
            <a:xfrm>
              <a:off x="5968077"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7" name="Google Shape;357;p28"/>
            <p:cNvCxnSpPr>
              <a:stCxn id="356" idx="0"/>
            </p:cNvCxnSpPr>
            <p:nvPr/>
          </p:nvCxnSpPr>
          <p:spPr>
            <a:xfrm rot="10800000">
              <a:off x="6275277" y="3136281"/>
              <a:ext cx="0" cy="266100"/>
            </a:xfrm>
            <a:prstGeom prst="straightConnector1">
              <a:avLst/>
            </a:prstGeom>
            <a:noFill/>
            <a:ln w="28575" cap="flat" cmpd="sng">
              <a:solidFill>
                <a:srgbClr val="000000"/>
              </a:solidFill>
              <a:prstDash val="solid"/>
              <a:miter lim="800000"/>
              <a:headEnd type="none" w="sm" len="sm"/>
              <a:tailEnd type="triangle" w="med" len="med"/>
            </a:ln>
          </p:spPr>
        </p:cxnSp>
        <p:grpSp>
          <p:nvGrpSpPr>
            <p:cNvPr id="358" name="Google Shape;358;p28"/>
            <p:cNvGrpSpPr/>
            <p:nvPr/>
          </p:nvGrpSpPr>
          <p:grpSpPr>
            <a:xfrm>
              <a:off x="1273369" y="2095302"/>
              <a:ext cx="4176053" cy="2860006"/>
              <a:chOff x="6835770" y="1863294"/>
              <a:chExt cx="3840049" cy="2616896"/>
            </a:xfrm>
          </p:grpSpPr>
          <p:sp>
            <p:nvSpPr>
              <p:cNvPr id="359" name="Google Shape;359;p28"/>
              <p:cNvSpPr/>
              <p:nvPr/>
            </p:nvSpPr>
            <p:spPr>
              <a:xfrm>
                <a:off x="6835770" y="1882871"/>
                <a:ext cx="262800" cy="262800"/>
              </a:xfrm>
              <a:prstGeom prst="ellipse">
                <a:avLst/>
              </a:prstGeom>
              <a:blipFill rotWithShape="1">
                <a:blip r:embed="rId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0" name="Google Shape;360;p28"/>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1" name="Google Shape;361;p28"/>
              <p:cNvSpPr/>
              <p:nvPr/>
            </p:nvSpPr>
            <p:spPr>
              <a:xfrm>
                <a:off x="7124809" y="1863294"/>
                <a:ext cx="13599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Reconstructed Feature</a:t>
                </a:r>
                <a:endParaRPr dirty="0">
                  <a:solidFill>
                    <a:srgbClr val="595959"/>
                  </a:solidFill>
                  <a:latin typeface="+mn-lt"/>
                  <a:ea typeface="Calibri"/>
                  <a:cs typeface="Calibri"/>
                  <a:sym typeface="Calibri"/>
                </a:endParaRPr>
              </a:p>
            </p:txBody>
          </p:sp>
          <p:sp>
            <p:nvSpPr>
              <p:cNvPr id="362" name="Google Shape;362;p28"/>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 feature</a:t>
                </a:r>
                <a:endParaRPr>
                  <a:latin typeface="+mn-lt"/>
                </a:endParaRPr>
              </a:p>
            </p:txBody>
          </p:sp>
          <p:sp>
            <p:nvSpPr>
              <p:cNvPr id="363" name="Google Shape;363;p28"/>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a:t>
                </a:r>
                <a:endParaRPr>
                  <a:latin typeface="+mn-lt"/>
                </a:endParaRPr>
              </a:p>
            </p:txBody>
          </p:sp>
          <p:sp>
            <p:nvSpPr>
              <p:cNvPr id="365" name="Google Shape;365;p28"/>
              <p:cNvSpPr/>
              <p:nvPr/>
            </p:nvSpPr>
            <p:spPr>
              <a:xfrm>
                <a:off x="9285319" y="3837308"/>
                <a:ext cx="13905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Trajectory Representation</a:t>
                </a:r>
                <a:endParaRPr dirty="0">
                  <a:latin typeface="+mn-lt"/>
                </a:endParaRPr>
              </a:p>
            </p:txBody>
          </p:sp>
        </p:grpSp>
        <p:sp>
          <p:nvSpPr>
            <p:cNvPr id="366" name="Google Shape;366;p28"/>
            <p:cNvSpPr/>
            <p:nvPr/>
          </p:nvSpPr>
          <p:spPr>
            <a:xfrm>
              <a:off x="1194426"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67" name="Google Shape;367;p28"/>
            <p:cNvSpPr/>
            <p:nvPr/>
          </p:nvSpPr>
          <p:spPr>
            <a:xfrm>
              <a:off x="1350345" y="39975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68" name="Google Shape;368;p28"/>
            <p:cNvCxnSpPr>
              <a:stCxn id="367" idx="0"/>
              <a:endCxn id="366" idx="2"/>
            </p:cNvCxnSpPr>
            <p:nvPr/>
          </p:nvCxnSpPr>
          <p:spPr>
            <a:xfrm rot="10800000">
              <a:off x="1501545"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69" name="Google Shape;369;p28"/>
            <p:cNvCxnSpPr>
              <a:stCxn id="366" idx="3"/>
            </p:cNvCxnSpPr>
            <p:nvPr/>
          </p:nvCxnSpPr>
          <p:spPr>
            <a:xfrm>
              <a:off x="1808826"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0" name="Google Shape;370;p28"/>
            <p:cNvSpPr/>
            <p:nvPr/>
          </p:nvSpPr>
          <p:spPr>
            <a:xfrm>
              <a:off x="2043322"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371" name="Google Shape;371;p28"/>
            <p:cNvSpPr/>
            <p:nvPr/>
          </p:nvSpPr>
          <p:spPr>
            <a:xfrm>
              <a:off x="2199241" y="39975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2" name="Google Shape;372;p28"/>
            <p:cNvCxnSpPr>
              <a:stCxn id="371" idx="0"/>
              <a:endCxn id="370" idx="2"/>
            </p:cNvCxnSpPr>
            <p:nvPr/>
          </p:nvCxnSpPr>
          <p:spPr>
            <a:xfrm rot="10800000">
              <a:off x="2350441"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3" name="Google Shape;373;p28"/>
            <p:cNvCxnSpPr>
              <a:stCxn id="370" idx="3"/>
            </p:cNvCxnSpPr>
            <p:nvPr/>
          </p:nvCxnSpPr>
          <p:spPr>
            <a:xfrm>
              <a:off x="2657722"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4" name="Google Shape;374;p28"/>
            <p:cNvSpPr/>
            <p:nvPr/>
          </p:nvSpPr>
          <p:spPr>
            <a:xfrm>
              <a:off x="2915838"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75" name="Google Shape;375;p28"/>
            <p:cNvSpPr/>
            <p:nvPr/>
          </p:nvSpPr>
          <p:spPr>
            <a:xfrm>
              <a:off x="3071758" y="39975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6" name="Google Shape;376;p28"/>
            <p:cNvCxnSpPr>
              <a:stCxn id="375" idx="0"/>
              <a:endCxn id="374" idx="2"/>
            </p:cNvCxnSpPr>
            <p:nvPr/>
          </p:nvCxnSpPr>
          <p:spPr>
            <a:xfrm rot="10800000">
              <a:off x="3222958"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7" name="Google Shape;377;p28"/>
            <p:cNvCxnSpPr/>
            <p:nvPr/>
          </p:nvCxnSpPr>
          <p:spPr>
            <a:xfrm>
              <a:off x="3819350" y="16566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378" name="Google Shape;378;p28"/>
            <p:cNvSpPr/>
            <p:nvPr/>
          </p:nvSpPr>
          <p:spPr>
            <a:xfrm>
              <a:off x="3742678" y="30709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379" name="Google Shape;379;p28"/>
            <p:cNvCxnSpPr/>
            <p:nvPr/>
          </p:nvCxnSpPr>
          <p:spPr>
            <a:xfrm rot="10800000">
              <a:off x="3958435" y="3858113"/>
              <a:ext cx="306300" cy="316500"/>
            </a:xfrm>
            <a:prstGeom prst="straightConnector1">
              <a:avLst/>
            </a:prstGeom>
            <a:noFill/>
            <a:ln w="12700" cap="flat" cmpd="sng">
              <a:solidFill>
                <a:srgbClr val="000000"/>
              </a:solidFill>
              <a:prstDash val="solid"/>
              <a:miter lim="800000"/>
              <a:headEnd type="none" w="sm" len="sm"/>
              <a:tailEnd type="triangle" w="med" len="med"/>
            </a:ln>
          </p:spPr>
        </p:cxnSp>
        <p:sp>
          <p:nvSpPr>
            <p:cNvPr id="380" name="Google Shape;380;p28"/>
            <p:cNvSpPr/>
            <p:nvPr/>
          </p:nvSpPr>
          <p:spPr>
            <a:xfrm>
              <a:off x="4351326" y="2769335"/>
              <a:ext cx="302400" cy="303900"/>
            </a:xfrm>
            <a:prstGeom prst="ellipse">
              <a:avLst/>
            </a:prstGeom>
            <a:blipFill rotWithShape="1">
              <a:blip r:embed="rId8">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mn-lt"/>
                  <a:ea typeface="Calibri"/>
                  <a:cs typeface="Calibri"/>
                  <a:sym typeface="Calibri"/>
                </a:rPr>
                <a:t> </a:t>
              </a:r>
              <a:endParaRPr>
                <a:latin typeface="+mn-lt"/>
              </a:endParaRPr>
            </a:p>
          </p:txBody>
        </p:sp>
        <p:sp>
          <p:nvSpPr>
            <p:cNvPr id="381" name="Google Shape;381;p28"/>
            <p:cNvSpPr/>
            <p:nvPr/>
          </p:nvSpPr>
          <p:spPr>
            <a:xfrm>
              <a:off x="5200222" y="2769335"/>
              <a:ext cx="302400" cy="303900"/>
            </a:xfrm>
            <a:prstGeom prst="ellipse">
              <a:avLst/>
            </a:prstGeom>
            <a:blipFill rotWithShape="1">
              <a:blip r:embed="rId9">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2" name="Google Shape;382;p28"/>
            <p:cNvSpPr/>
            <p:nvPr/>
          </p:nvSpPr>
          <p:spPr>
            <a:xfrm>
              <a:off x="6072739" y="2769335"/>
              <a:ext cx="302400" cy="303900"/>
            </a:xfrm>
            <a:prstGeom prst="ellipse">
              <a:avLst/>
            </a:prstGeom>
            <a:blipFill rotWithShape="1">
              <a:blip r:embed="rId10">
                <a:alphaModFix/>
              </a:blip>
              <a:stretch>
                <a:fillRect l="-443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3" name="Google Shape;383;p28"/>
            <p:cNvSpPr/>
            <p:nvPr/>
          </p:nvSpPr>
          <p:spPr>
            <a:xfrm>
              <a:off x="4341265" y="2090655"/>
              <a:ext cx="302400" cy="303900"/>
            </a:xfrm>
            <a:prstGeom prst="ellipse">
              <a:avLst/>
            </a:prstGeom>
            <a:blipFill rotWithShape="1">
              <a:blip r:embed="rId11">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4" name="Google Shape;384;p28"/>
            <p:cNvSpPr/>
            <p:nvPr/>
          </p:nvSpPr>
          <p:spPr>
            <a:xfrm>
              <a:off x="5221807" y="2090519"/>
              <a:ext cx="302400" cy="303900"/>
            </a:xfrm>
            <a:prstGeom prst="ellipse">
              <a:avLst/>
            </a:prstGeom>
            <a:blipFill rotWithShape="1">
              <a:blip r:embed="rId12">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5" name="Google Shape;385;p28"/>
            <p:cNvSpPr/>
            <p:nvPr/>
          </p:nvSpPr>
          <p:spPr>
            <a:xfrm>
              <a:off x="6098723" y="2084689"/>
              <a:ext cx="302400" cy="303900"/>
            </a:xfrm>
            <a:prstGeom prst="ellipse">
              <a:avLst/>
            </a:prstGeom>
            <a:blipFill rotWithShape="1">
              <a:blip r:embed="rId1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nvGrpSpPr>
            <p:cNvPr id="386" name="Google Shape;386;p28"/>
            <p:cNvGrpSpPr/>
            <p:nvPr/>
          </p:nvGrpSpPr>
          <p:grpSpPr>
            <a:xfrm>
              <a:off x="4468920" y="2376158"/>
              <a:ext cx="2156999" cy="329867"/>
              <a:chOff x="4302124" y="2345723"/>
              <a:chExt cx="1874673" cy="285278"/>
            </a:xfrm>
          </p:grpSpPr>
          <p:cxnSp>
            <p:nvCxnSpPr>
              <p:cNvPr id="387" name="Google Shape;387;p28"/>
              <p:cNvCxnSpPr/>
              <p:nvPr/>
            </p:nvCxnSpPr>
            <p:spPr>
              <a:xfrm rot="10800000">
                <a:off x="4302124" y="2365494"/>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8" name="Google Shape;388;p28"/>
              <p:cNvCxnSpPr/>
              <p:nvPr/>
            </p:nvCxnSpPr>
            <p:spPr>
              <a:xfrm rot="10800000">
                <a:off x="5089576" y="2385495"/>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9" name="Google Shape;389;p28"/>
              <p:cNvCxnSpPr/>
              <p:nvPr/>
            </p:nvCxnSpPr>
            <p:spPr>
              <a:xfrm rot="10800000">
                <a:off x="5850252" y="2390101"/>
                <a:ext cx="0" cy="240900"/>
              </a:xfrm>
              <a:prstGeom prst="straightConnector1">
                <a:avLst/>
              </a:prstGeom>
              <a:noFill/>
              <a:ln w="12700" cap="flat" cmpd="sng">
                <a:solidFill>
                  <a:srgbClr val="C00000"/>
                </a:solidFill>
                <a:prstDash val="solid"/>
                <a:miter lim="800000"/>
                <a:headEnd type="stealth" w="med" len="med"/>
                <a:tailEnd type="stealth" w="med" len="med"/>
              </a:ln>
            </p:spPr>
          </p:cxnSp>
          <p:sp>
            <p:nvSpPr>
              <p:cNvPr id="390" name="Google Shape;390;p28"/>
              <p:cNvSpPr/>
              <p:nvPr/>
            </p:nvSpPr>
            <p:spPr>
              <a:xfrm>
                <a:off x="4302124" y="2364785"/>
                <a:ext cx="349800" cy="2616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1" name="Google Shape;391;p28"/>
              <p:cNvSpPr/>
              <p:nvPr/>
            </p:nvSpPr>
            <p:spPr>
              <a:xfrm>
                <a:off x="5038292" y="2345723"/>
                <a:ext cx="353100" cy="261600"/>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2" name="Google Shape;392;p28"/>
              <p:cNvSpPr/>
              <p:nvPr/>
            </p:nvSpPr>
            <p:spPr>
              <a:xfrm>
                <a:off x="5823697" y="2359763"/>
                <a:ext cx="353100" cy="261600"/>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grpSp>
      <p:sp>
        <p:nvSpPr>
          <p:cNvPr id="395" name="Google Shape;395;p28"/>
          <p:cNvSpPr txBox="1"/>
          <p:nvPr/>
        </p:nvSpPr>
        <p:spPr>
          <a:xfrm>
            <a:off x="2685148" y="1750129"/>
            <a:ext cx="15348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0B5394"/>
                </a:solidFill>
                <a:latin typeface="+mn-lt"/>
              </a:rPr>
              <a:t>Encoder</a:t>
            </a:r>
            <a:endParaRPr sz="2400" dirty="0">
              <a:solidFill>
                <a:srgbClr val="0B5394"/>
              </a:solidFill>
              <a:latin typeface="+mn-lt"/>
            </a:endParaRPr>
          </a:p>
        </p:txBody>
      </p:sp>
      <p:sp>
        <p:nvSpPr>
          <p:cNvPr id="396" name="Google Shape;396;p28"/>
          <p:cNvSpPr txBox="1"/>
          <p:nvPr/>
        </p:nvSpPr>
        <p:spPr>
          <a:xfrm>
            <a:off x="6779378" y="1695447"/>
            <a:ext cx="1534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8761D"/>
                </a:solidFill>
                <a:latin typeface="+mn-lt"/>
              </a:rPr>
              <a:t>Decoder</a:t>
            </a:r>
            <a:endParaRPr sz="2400" dirty="0">
              <a:solidFill>
                <a:srgbClr val="38761D"/>
              </a:solidFill>
              <a:latin typeface="+mn-lt"/>
            </a:endParaRPr>
          </a:p>
        </p:txBody>
      </p:sp>
      <p:pic>
        <p:nvPicPr>
          <p:cNvPr id="55" name="Google Shape;334;p27">
            <a:extLst>
              <a:ext uri="{FF2B5EF4-FFF2-40B4-BE49-F238E27FC236}">
                <a16:creationId xmlns:a16="http://schemas.microsoft.com/office/drawing/2014/main" id="{37603843-991F-0647-94F9-DECEAF0F67A6}"/>
              </a:ext>
            </a:extLst>
          </p:cNvPr>
          <p:cNvPicPr preferRelativeResize="0"/>
          <p:nvPr/>
        </p:nvPicPr>
        <p:blipFill rotWithShape="1">
          <a:blip r:embed="rId17">
            <a:alphaModFix/>
          </a:blip>
          <a:srcRect l="17996" t="77516" r="15350"/>
          <a:stretch/>
        </p:blipFill>
        <p:spPr>
          <a:xfrm>
            <a:off x="1791145" y="4908349"/>
            <a:ext cx="3297650" cy="1105225"/>
          </a:xfrm>
          <a:prstGeom prst="rect">
            <a:avLst/>
          </a:prstGeom>
          <a:noFill/>
          <a:ln>
            <a:noFill/>
          </a:ln>
        </p:spPr>
      </p:pic>
      <p:pic>
        <p:nvPicPr>
          <p:cNvPr id="52" name="Google Shape;683;p52" descr="\ell = \frac{1}{T}\sum_{t=1}^{T}(x_i^{(t)} - \hat{x}_i^{(t)})^2" title="MathEquation,#000000">
            <a:extLst>
              <a:ext uri="{FF2B5EF4-FFF2-40B4-BE49-F238E27FC236}">
                <a16:creationId xmlns:a16="http://schemas.microsoft.com/office/drawing/2014/main" id="{44DE4B08-11F0-9443-8955-948E61FACEB8}"/>
              </a:ext>
            </a:extLst>
          </p:cNvPr>
          <p:cNvPicPr preferRelativeResize="0"/>
          <p:nvPr/>
        </p:nvPicPr>
        <p:blipFill>
          <a:blip r:embed="rId18">
            <a:alphaModFix/>
          </a:blip>
          <a:stretch>
            <a:fillRect/>
          </a:stretch>
        </p:blipFill>
        <p:spPr>
          <a:xfrm>
            <a:off x="6035411" y="5832853"/>
            <a:ext cx="4248780" cy="642625"/>
          </a:xfrm>
          <a:prstGeom prst="rect">
            <a:avLst/>
          </a:prstGeom>
          <a:noFill/>
          <a:ln>
            <a:noFill/>
          </a:ln>
        </p:spPr>
      </p:pic>
      <p:sp>
        <p:nvSpPr>
          <p:cNvPr id="53" name="Google Shape;456;p31">
            <a:extLst>
              <a:ext uri="{FF2B5EF4-FFF2-40B4-BE49-F238E27FC236}">
                <a16:creationId xmlns:a16="http://schemas.microsoft.com/office/drawing/2014/main" id="{1F1BD9B6-6676-1342-A846-1D5B9A86948E}"/>
              </a:ext>
            </a:extLst>
          </p:cNvPr>
          <p:cNvSpPr txBox="1"/>
          <p:nvPr/>
        </p:nvSpPr>
        <p:spPr>
          <a:xfrm>
            <a:off x="5930700" y="5460961"/>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lvl="0">
              <a:lnSpc>
                <a:spcPct val="100000"/>
              </a:lnSpc>
              <a:spcBef>
                <a:spcPts val="0"/>
              </a:spcBef>
            </a:pPr>
            <a:r>
              <a:rPr lang="en-US" sz="4400" dirty="0">
                <a:ea typeface="Calibri"/>
                <a:cs typeface="Calibri"/>
                <a:sym typeface="Calibri"/>
              </a:rPr>
              <a:t>Phase II: </a:t>
            </a:r>
            <a:r>
              <a:rPr lang="en-US" dirty="0">
                <a:ea typeface="Calibri"/>
                <a:cs typeface="Calibri"/>
                <a:sym typeface="Calibri"/>
              </a:rPr>
              <a:t>Refine for clean clusters</a:t>
            </a:r>
            <a:endParaRPr sz="4400" dirty="0"/>
          </a:p>
        </p:txBody>
      </p:sp>
      <p:grpSp>
        <p:nvGrpSpPr>
          <p:cNvPr id="2" name="Group 1">
            <a:extLst>
              <a:ext uri="{FF2B5EF4-FFF2-40B4-BE49-F238E27FC236}">
                <a16:creationId xmlns:a16="http://schemas.microsoft.com/office/drawing/2014/main" id="{AF8D73BA-2039-CC48-8D68-AE045DBE6E7E}"/>
              </a:ext>
            </a:extLst>
          </p:cNvPr>
          <p:cNvGrpSpPr/>
          <p:nvPr/>
        </p:nvGrpSpPr>
        <p:grpSpPr>
          <a:xfrm>
            <a:off x="179383" y="1769033"/>
            <a:ext cx="5985069" cy="3979923"/>
            <a:chOff x="6299826" y="1732825"/>
            <a:chExt cx="5397048" cy="3517500"/>
          </a:xfrm>
        </p:grpSpPr>
        <p:cxnSp>
          <p:nvCxnSpPr>
            <p:cNvPr id="459" name="Google Shape;459;p31"/>
            <p:cNvCxnSpPr>
              <a:endCxn id="460" idx="1"/>
            </p:cNvCxnSpPr>
            <p:nvPr/>
          </p:nvCxnSpPr>
          <p:spPr>
            <a:xfrm>
              <a:off x="8601224" y="3636900"/>
              <a:ext cx="1720800" cy="20700"/>
            </a:xfrm>
            <a:prstGeom prst="straightConnector1">
              <a:avLst/>
            </a:prstGeom>
            <a:noFill/>
            <a:ln w="28575" cap="flat" cmpd="sng">
              <a:solidFill>
                <a:srgbClr val="000000"/>
              </a:solidFill>
              <a:prstDash val="solid"/>
              <a:miter lim="800000"/>
              <a:headEnd type="none" w="sm" len="sm"/>
              <a:tailEnd type="triangle" w="med" len="med"/>
            </a:ln>
          </p:spPr>
        </p:cxnSp>
        <p:pic>
          <p:nvPicPr>
            <p:cNvPr id="460" name="Google Shape;460;p31"/>
            <p:cNvPicPr preferRelativeResize="0"/>
            <p:nvPr/>
          </p:nvPicPr>
          <p:blipFill rotWithShape="1">
            <a:blip r:embed="rId3">
              <a:alphaModFix/>
            </a:blip>
            <a:srcRect l="53289" t="20658" r="28179" b="32206"/>
            <a:stretch/>
          </p:blipFill>
          <p:spPr>
            <a:xfrm>
              <a:off x="10322024" y="2865050"/>
              <a:ext cx="1374850" cy="1585100"/>
            </a:xfrm>
            <a:prstGeom prst="rect">
              <a:avLst/>
            </a:prstGeom>
            <a:noFill/>
            <a:ln>
              <a:noFill/>
            </a:ln>
          </p:spPr>
        </p:pic>
        <p:grpSp>
          <p:nvGrpSpPr>
            <p:cNvPr id="462" name="Google Shape;462;p31"/>
            <p:cNvGrpSpPr/>
            <p:nvPr/>
          </p:nvGrpSpPr>
          <p:grpSpPr>
            <a:xfrm>
              <a:off x="6407280" y="2657735"/>
              <a:ext cx="4273113" cy="2373772"/>
              <a:chOff x="6861987" y="2308196"/>
              <a:chExt cx="3929299" cy="2171994"/>
            </a:xfrm>
          </p:grpSpPr>
          <p:sp>
            <p:nvSpPr>
              <p:cNvPr id="463" name="Google Shape;463;p31"/>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464" name="Google Shape;464;p31"/>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 feature</a:t>
                </a:r>
                <a:endParaRPr sz="1800">
                  <a:latin typeface="+mn-lt"/>
                </a:endParaRPr>
              </a:p>
            </p:txBody>
          </p:sp>
          <p:sp>
            <p:nvSpPr>
              <p:cNvPr id="465" name="Google Shape;465;p31"/>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a:t>
                </a:r>
                <a:endParaRPr sz="1800">
                  <a:latin typeface="+mn-lt"/>
                </a:endParaRPr>
              </a:p>
            </p:txBody>
          </p:sp>
          <p:sp>
            <p:nvSpPr>
              <p:cNvPr id="466" name="Google Shape;466;p31"/>
              <p:cNvSpPr/>
              <p:nvPr/>
            </p:nvSpPr>
            <p:spPr>
              <a:xfrm>
                <a:off x="9209086" y="3638249"/>
                <a:ext cx="15822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Trajectory Representation</a:t>
                </a:r>
                <a:endParaRPr sz="1800">
                  <a:latin typeface="+mn-lt"/>
                </a:endParaRPr>
              </a:p>
            </p:txBody>
          </p:sp>
        </p:grpSp>
        <p:sp>
          <p:nvSpPr>
            <p:cNvPr id="467" name="Google Shape;467;p31"/>
            <p:cNvSpPr/>
            <p:nvPr/>
          </p:nvSpPr>
          <p:spPr>
            <a:xfrm>
              <a:off x="6299826"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68" name="Google Shape;468;p31"/>
            <p:cNvSpPr/>
            <p:nvPr/>
          </p:nvSpPr>
          <p:spPr>
            <a:xfrm>
              <a:off x="6455745" y="40737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69" name="Google Shape;469;p31"/>
            <p:cNvCxnSpPr>
              <a:stCxn id="468" idx="0"/>
              <a:endCxn id="467" idx="2"/>
            </p:cNvCxnSpPr>
            <p:nvPr/>
          </p:nvCxnSpPr>
          <p:spPr>
            <a:xfrm rot="10800000">
              <a:off x="6606945"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0" name="Google Shape;470;p31"/>
            <p:cNvCxnSpPr>
              <a:stCxn id="467" idx="3"/>
            </p:cNvCxnSpPr>
            <p:nvPr/>
          </p:nvCxnSpPr>
          <p:spPr>
            <a:xfrm>
              <a:off x="6914226"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1" name="Google Shape;471;p31"/>
            <p:cNvSpPr/>
            <p:nvPr/>
          </p:nvSpPr>
          <p:spPr>
            <a:xfrm>
              <a:off x="7148722"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472" name="Google Shape;472;p31"/>
            <p:cNvSpPr/>
            <p:nvPr/>
          </p:nvSpPr>
          <p:spPr>
            <a:xfrm>
              <a:off x="7304641" y="40737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3" name="Google Shape;473;p31"/>
            <p:cNvCxnSpPr>
              <a:stCxn id="472" idx="0"/>
              <a:endCxn id="471" idx="2"/>
            </p:cNvCxnSpPr>
            <p:nvPr/>
          </p:nvCxnSpPr>
          <p:spPr>
            <a:xfrm rot="10800000">
              <a:off x="7455841"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4" name="Google Shape;474;p31"/>
            <p:cNvCxnSpPr>
              <a:stCxn id="471" idx="3"/>
            </p:cNvCxnSpPr>
            <p:nvPr/>
          </p:nvCxnSpPr>
          <p:spPr>
            <a:xfrm>
              <a:off x="7763122"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31"/>
            <p:cNvSpPr/>
            <p:nvPr/>
          </p:nvSpPr>
          <p:spPr>
            <a:xfrm>
              <a:off x="8021238"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76" name="Google Shape;476;p31"/>
            <p:cNvSpPr/>
            <p:nvPr/>
          </p:nvSpPr>
          <p:spPr>
            <a:xfrm>
              <a:off x="8177158" y="40737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7" name="Google Shape;477;p31"/>
            <p:cNvCxnSpPr>
              <a:stCxn id="476" idx="0"/>
              <a:endCxn id="475" idx="2"/>
            </p:cNvCxnSpPr>
            <p:nvPr/>
          </p:nvCxnSpPr>
          <p:spPr>
            <a:xfrm rot="10800000">
              <a:off x="8328358"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8" name="Google Shape;478;p31"/>
            <p:cNvCxnSpPr/>
            <p:nvPr/>
          </p:nvCxnSpPr>
          <p:spPr>
            <a:xfrm>
              <a:off x="8924750" y="17328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479" name="Google Shape;479;p31"/>
            <p:cNvSpPr/>
            <p:nvPr/>
          </p:nvSpPr>
          <p:spPr>
            <a:xfrm>
              <a:off x="8848078" y="31471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480" name="Google Shape;480;p31"/>
            <p:cNvCxnSpPr/>
            <p:nvPr/>
          </p:nvCxnSpPr>
          <p:spPr>
            <a:xfrm rot="10800000">
              <a:off x="9063835" y="3934313"/>
              <a:ext cx="306300" cy="316500"/>
            </a:xfrm>
            <a:prstGeom prst="straightConnector1">
              <a:avLst/>
            </a:prstGeom>
            <a:noFill/>
            <a:ln w="12700" cap="flat" cmpd="sng">
              <a:solidFill>
                <a:srgbClr val="000000"/>
              </a:solidFill>
              <a:prstDash val="solid"/>
              <a:miter lim="800000"/>
              <a:headEnd type="none" w="sm" len="sm"/>
              <a:tailEnd type="triangle" w="med" len="med"/>
            </a:ln>
          </p:spPr>
        </p:cxnSp>
      </p:grpSp>
      <p:pic>
        <p:nvPicPr>
          <p:cNvPr id="32" name="Google Shape;404;p29">
            <a:extLst>
              <a:ext uri="{FF2B5EF4-FFF2-40B4-BE49-F238E27FC236}">
                <a16:creationId xmlns:a16="http://schemas.microsoft.com/office/drawing/2014/main" id="{66A8D18A-5FF0-6747-930D-D492FEA04453}"/>
              </a:ext>
            </a:extLst>
          </p:cNvPr>
          <p:cNvPicPr preferRelativeResize="0">
            <a:picLocks noChangeAspect="1"/>
          </p:cNvPicPr>
          <p:nvPr/>
        </p:nvPicPr>
        <p:blipFill rotWithShape="1">
          <a:blip r:embed="rId8">
            <a:alphaModFix/>
          </a:blip>
          <a:srcRect b="30396"/>
          <a:stretch/>
        </p:blipFill>
        <p:spPr>
          <a:xfrm>
            <a:off x="6304340" y="2787150"/>
            <a:ext cx="5907950" cy="2162700"/>
          </a:xfrm>
          <a:prstGeom prst="rect">
            <a:avLst/>
          </a:prstGeom>
          <a:noFill/>
          <a:ln>
            <a:noFill/>
          </a:ln>
        </p:spPr>
      </p:pic>
      <p:sp>
        <p:nvSpPr>
          <p:cNvPr id="33" name="Google Shape;405;p29">
            <a:extLst>
              <a:ext uri="{FF2B5EF4-FFF2-40B4-BE49-F238E27FC236}">
                <a16:creationId xmlns:a16="http://schemas.microsoft.com/office/drawing/2014/main" id="{C12C9914-4C86-7449-B9E6-6B5AD1577696}"/>
              </a:ext>
            </a:extLst>
          </p:cNvPr>
          <p:cNvSpPr txBox="1"/>
          <p:nvPr/>
        </p:nvSpPr>
        <p:spPr>
          <a:xfrm>
            <a:off x="64972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Non-discriminative</a:t>
            </a:r>
            <a:endParaRPr sz="2400" dirty="0">
              <a:latin typeface="+mn-lt"/>
            </a:endParaRPr>
          </a:p>
        </p:txBody>
      </p:sp>
      <p:sp>
        <p:nvSpPr>
          <p:cNvPr id="34" name="Google Shape;406;p29">
            <a:extLst>
              <a:ext uri="{FF2B5EF4-FFF2-40B4-BE49-F238E27FC236}">
                <a16:creationId xmlns:a16="http://schemas.microsoft.com/office/drawing/2014/main" id="{E1F621A0-5FA8-CB4D-B3C5-C87CB54840EF}"/>
              </a:ext>
            </a:extLst>
          </p:cNvPr>
          <p:cNvSpPr txBox="1"/>
          <p:nvPr/>
        </p:nvSpPr>
        <p:spPr>
          <a:xfrm>
            <a:off x="96976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Discriminative</a:t>
            </a:r>
            <a:endParaRPr sz="2400">
              <a:latin typeface="+mn-lt"/>
            </a:endParaRPr>
          </a:p>
        </p:txBody>
      </p:sp>
      <p:sp>
        <p:nvSpPr>
          <p:cNvPr id="35" name="Google Shape;407;p29">
            <a:extLst>
              <a:ext uri="{FF2B5EF4-FFF2-40B4-BE49-F238E27FC236}">
                <a16:creationId xmlns:a16="http://schemas.microsoft.com/office/drawing/2014/main" id="{F9149B6D-5266-4B45-B307-E02AFDC38024}"/>
              </a:ext>
            </a:extLst>
          </p:cNvPr>
          <p:cNvSpPr txBox="1"/>
          <p:nvPr/>
        </p:nvSpPr>
        <p:spPr>
          <a:xfrm>
            <a:off x="6584115" y="2333070"/>
            <a:ext cx="2674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RNN-AE (Phase I）</a:t>
            </a:r>
            <a:endParaRPr sz="2000" dirty="0">
              <a:latin typeface="+mn-lt"/>
            </a:endParaRPr>
          </a:p>
        </p:txBody>
      </p:sp>
      <p:sp>
        <p:nvSpPr>
          <p:cNvPr id="36" name="Google Shape;413;p29">
            <a:extLst>
              <a:ext uri="{FF2B5EF4-FFF2-40B4-BE49-F238E27FC236}">
                <a16:creationId xmlns:a16="http://schemas.microsoft.com/office/drawing/2014/main" id="{5A4D199E-D1B7-7042-80EA-5AE1064F3CF2}"/>
              </a:ext>
            </a:extLst>
          </p:cNvPr>
          <p:cNvSpPr txBox="1"/>
          <p:nvPr/>
        </p:nvSpPr>
        <p:spPr>
          <a:xfrm>
            <a:off x="9445215" y="2328476"/>
            <a:ext cx="30135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Clustering layer (Phase II)</a:t>
            </a:r>
            <a:endParaRPr sz="2000" dirty="0">
              <a:latin typeface="+mn-lt"/>
            </a:endParaRPr>
          </a:p>
        </p:txBody>
      </p:sp>
      <p:pic>
        <p:nvPicPr>
          <p:cNvPr id="44" name="Google Shape;414;p29">
            <a:extLst>
              <a:ext uri="{FF2B5EF4-FFF2-40B4-BE49-F238E27FC236}">
                <a16:creationId xmlns:a16="http://schemas.microsoft.com/office/drawing/2014/main" id="{3E833146-296C-F045-BB5B-31C10A56A28A}"/>
              </a:ext>
            </a:extLst>
          </p:cNvPr>
          <p:cNvPicPr preferRelativeResize="0"/>
          <p:nvPr/>
        </p:nvPicPr>
        <p:blipFill rotWithShape="1">
          <a:blip r:embed="rId8">
            <a:alphaModFix/>
          </a:blip>
          <a:srcRect l="35252" t="35994" r="60736" b="56782"/>
          <a:stretch/>
        </p:blipFill>
        <p:spPr>
          <a:xfrm>
            <a:off x="7630415" y="3562050"/>
            <a:ext cx="236925" cy="224450"/>
          </a:xfrm>
          <a:prstGeom prst="rect">
            <a:avLst/>
          </a:prstGeom>
          <a:noFill/>
          <a:ln>
            <a:noFill/>
          </a:ln>
        </p:spPr>
      </p:pic>
      <p:pic>
        <p:nvPicPr>
          <p:cNvPr id="45" name="Google Shape;415;p29">
            <a:extLst>
              <a:ext uri="{FF2B5EF4-FFF2-40B4-BE49-F238E27FC236}">
                <a16:creationId xmlns:a16="http://schemas.microsoft.com/office/drawing/2014/main" id="{A05051BE-F081-9D44-8847-6ABE8C26CDAD}"/>
              </a:ext>
            </a:extLst>
          </p:cNvPr>
          <p:cNvPicPr preferRelativeResize="0"/>
          <p:nvPr/>
        </p:nvPicPr>
        <p:blipFill rotWithShape="1">
          <a:blip r:embed="rId8">
            <a:alphaModFix/>
          </a:blip>
          <a:srcRect l="10872" t="19519" r="86015" b="73257"/>
          <a:stretch/>
        </p:blipFill>
        <p:spPr>
          <a:xfrm>
            <a:off x="7407565" y="4355558"/>
            <a:ext cx="183850" cy="224450"/>
          </a:xfrm>
          <a:prstGeom prst="rect">
            <a:avLst/>
          </a:prstGeom>
          <a:noFill/>
          <a:ln>
            <a:noFill/>
          </a:ln>
        </p:spPr>
      </p:pic>
      <p:sp>
        <p:nvSpPr>
          <p:cNvPr id="46" name="Google Shape;104;p16">
            <a:extLst>
              <a:ext uri="{FF2B5EF4-FFF2-40B4-BE49-F238E27FC236}">
                <a16:creationId xmlns:a16="http://schemas.microsoft.com/office/drawing/2014/main" id="{96C6B682-7532-A941-889F-C01401C11DF8}"/>
              </a:ext>
            </a:extLst>
          </p:cNvPr>
          <p:cNvSpPr/>
          <p:nvPr/>
        </p:nvSpPr>
        <p:spPr>
          <a:xfrm>
            <a:off x="8926462" y="3514320"/>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 name="Google Shape;410;p29">
            <a:extLst>
              <a:ext uri="{FF2B5EF4-FFF2-40B4-BE49-F238E27FC236}">
                <a16:creationId xmlns:a16="http://schemas.microsoft.com/office/drawing/2014/main" id="{28A0C9A8-57A5-A843-995A-C6BE6FA9896A}"/>
              </a:ext>
            </a:extLst>
          </p:cNvPr>
          <p:cNvSpPr txBox="1"/>
          <p:nvPr/>
        </p:nvSpPr>
        <p:spPr>
          <a:xfrm>
            <a:off x="673623"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Reconstruction</a:t>
            </a:r>
            <a:endParaRPr sz="3000">
              <a:latin typeface="+mn-lt"/>
            </a:endParaRPr>
          </a:p>
        </p:txBody>
      </p:sp>
      <p:sp>
        <p:nvSpPr>
          <p:cNvPr id="48" name="Google Shape;411;p29">
            <a:extLst>
              <a:ext uri="{FF2B5EF4-FFF2-40B4-BE49-F238E27FC236}">
                <a16:creationId xmlns:a16="http://schemas.microsoft.com/office/drawing/2014/main" id="{B6A347B5-A47B-D34F-80A4-C3CBEFBEFB5B}"/>
              </a:ext>
            </a:extLst>
          </p:cNvPr>
          <p:cNvSpPr txBox="1"/>
          <p:nvPr/>
        </p:nvSpPr>
        <p:spPr>
          <a:xfrm>
            <a:off x="7958068"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Cluster-aware</a:t>
            </a:r>
            <a:endParaRPr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txBox="1"/>
          <p:nvPr/>
        </p:nvSpPr>
        <p:spPr>
          <a:xfrm>
            <a:off x="7080668" y="3227343"/>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II: Unsupervised clustering</a:t>
            </a:r>
            <a:endParaRPr sz="4400" dirty="0"/>
          </a:p>
        </p:txBody>
      </p:sp>
      <p:pic>
        <p:nvPicPr>
          <p:cNvPr id="458" name="Google Shape;458;p31" descr="\ell = KL(P||Q)=\sum_i\sum_j p_{ij}\log\frac{p_{ij}}{q_{ij}}" title="MathEquation,#000000"/>
          <p:cNvPicPr preferRelativeResize="0"/>
          <p:nvPr/>
        </p:nvPicPr>
        <p:blipFill>
          <a:blip r:embed="rId3">
            <a:alphaModFix/>
          </a:blip>
          <a:stretch>
            <a:fillRect/>
          </a:stretch>
        </p:blipFill>
        <p:spPr>
          <a:xfrm>
            <a:off x="7417884" y="3805061"/>
            <a:ext cx="4094350" cy="506675"/>
          </a:xfrm>
          <a:prstGeom prst="rect">
            <a:avLst/>
          </a:prstGeom>
          <a:noFill/>
          <a:ln>
            <a:noFill/>
          </a:ln>
        </p:spPr>
      </p:pic>
      <p:pic>
        <p:nvPicPr>
          <p:cNvPr id="27" name="Google Shape;421;p30">
            <a:extLst>
              <a:ext uri="{FF2B5EF4-FFF2-40B4-BE49-F238E27FC236}">
                <a16:creationId xmlns:a16="http://schemas.microsoft.com/office/drawing/2014/main" id="{70CF084D-8EA5-B244-8C75-CE430B12C2DD}"/>
              </a:ext>
            </a:extLst>
          </p:cNvPr>
          <p:cNvPicPr preferRelativeResize="0">
            <a:picLocks noChangeAspect="1"/>
          </p:cNvPicPr>
          <p:nvPr/>
        </p:nvPicPr>
        <p:blipFill rotWithShape="1">
          <a:blip r:embed="rId4">
            <a:alphaModFix/>
          </a:blip>
          <a:srcRect/>
          <a:stretch/>
        </p:blipFill>
        <p:spPr>
          <a:xfrm>
            <a:off x="8402433" y="4640144"/>
            <a:ext cx="2451264" cy="1852731"/>
          </a:xfrm>
          <a:prstGeom prst="rect">
            <a:avLst/>
          </a:prstGeom>
          <a:noFill/>
          <a:ln w="9525" cap="flat" cmpd="sng">
            <a:solidFill>
              <a:srgbClr val="000000"/>
            </a:solidFill>
            <a:prstDash val="solid"/>
            <a:round/>
            <a:headEnd type="none" w="sm" len="sm"/>
            <a:tailEnd type="none" w="sm" len="sm"/>
          </a:ln>
        </p:spPr>
      </p:pic>
      <p:sp>
        <p:nvSpPr>
          <p:cNvPr id="3" name="TextBox 2">
            <a:extLst>
              <a:ext uri="{FF2B5EF4-FFF2-40B4-BE49-F238E27FC236}">
                <a16:creationId xmlns:a16="http://schemas.microsoft.com/office/drawing/2014/main" id="{989371C6-1487-F84E-BF62-1E9CA62F620C}"/>
              </a:ext>
            </a:extLst>
          </p:cNvPr>
          <p:cNvSpPr txBox="1"/>
          <p:nvPr/>
        </p:nvSpPr>
        <p:spPr>
          <a:xfrm>
            <a:off x="2837854" y="6144948"/>
            <a:ext cx="6702616" cy="400110"/>
          </a:xfrm>
          <a:prstGeom prst="rect">
            <a:avLst/>
          </a:prstGeom>
          <a:noFill/>
        </p:spPr>
        <p:txBody>
          <a:bodyPr wrap="square" rtlCol="0">
            <a:spAutoFit/>
          </a:bodyPr>
          <a:lstStyle/>
          <a:p>
            <a:r>
              <a:rPr lang="en-US" sz="2000" dirty="0">
                <a:latin typeface="+mn-lt"/>
              </a:rPr>
              <a:t>Minimizing the KL distance to compact the clusters</a:t>
            </a:r>
          </a:p>
        </p:txBody>
      </p:sp>
      <p:pic>
        <p:nvPicPr>
          <p:cNvPr id="34" name="Google Shape;735;p53" descr="q_{ij} = \frac{(1+||z_i-\mu_j||^2)^{-1}}{\sum_{j'}{(1+||z_i-\mu_{j'}||^2)^{-1}}}" title="MathEquation,#000000">
            <a:extLst>
              <a:ext uri="{FF2B5EF4-FFF2-40B4-BE49-F238E27FC236}">
                <a16:creationId xmlns:a16="http://schemas.microsoft.com/office/drawing/2014/main" id="{5586264C-24A4-7F45-B17F-FEE5877A34D9}"/>
              </a:ext>
            </a:extLst>
          </p:cNvPr>
          <p:cNvPicPr preferRelativeResize="0"/>
          <p:nvPr/>
        </p:nvPicPr>
        <p:blipFill>
          <a:blip r:embed="rId5">
            <a:alphaModFix/>
          </a:blip>
          <a:stretch>
            <a:fillRect/>
          </a:stretch>
        </p:blipFill>
        <p:spPr>
          <a:xfrm>
            <a:off x="838200" y="3685090"/>
            <a:ext cx="2952626" cy="771375"/>
          </a:xfrm>
          <a:prstGeom prst="rect">
            <a:avLst/>
          </a:prstGeom>
          <a:noFill/>
          <a:ln>
            <a:noFill/>
          </a:ln>
        </p:spPr>
      </p:pic>
      <p:sp>
        <p:nvSpPr>
          <p:cNvPr id="35" name="Google Shape;736;p53">
            <a:extLst>
              <a:ext uri="{FF2B5EF4-FFF2-40B4-BE49-F238E27FC236}">
                <a16:creationId xmlns:a16="http://schemas.microsoft.com/office/drawing/2014/main" id="{192ACE94-D1AF-5F41-9A91-D47B1DB05465}"/>
              </a:ext>
            </a:extLst>
          </p:cNvPr>
          <p:cNvSpPr txBox="1"/>
          <p:nvPr/>
        </p:nvSpPr>
        <p:spPr>
          <a:xfrm>
            <a:off x="793115" y="3229701"/>
            <a:ext cx="34854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Current t-distribution:</a:t>
            </a:r>
            <a:endParaRPr sz="2000" dirty="0">
              <a:latin typeface="+mn-lt"/>
            </a:endParaRPr>
          </a:p>
        </p:txBody>
      </p:sp>
      <p:sp>
        <p:nvSpPr>
          <p:cNvPr id="36" name="Google Shape;737;p53">
            <a:extLst>
              <a:ext uri="{FF2B5EF4-FFF2-40B4-BE49-F238E27FC236}">
                <a16:creationId xmlns:a16="http://schemas.microsoft.com/office/drawing/2014/main" id="{BEB39C7E-5A61-2A4F-8EFF-E5E9274809AB}"/>
              </a:ext>
            </a:extLst>
          </p:cNvPr>
          <p:cNvSpPr txBox="1"/>
          <p:nvPr/>
        </p:nvSpPr>
        <p:spPr>
          <a:xfrm>
            <a:off x="4031905" y="3242696"/>
            <a:ext cx="3144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Auxiliary distribution:</a:t>
            </a:r>
            <a:endParaRPr sz="2000" dirty="0">
              <a:latin typeface="+mn-lt"/>
            </a:endParaRPr>
          </a:p>
        </p:txBody>
      </p:sp>
      <p:pic>
        <p:nvPicPr>
          <p:cNvPr id="37" name="Google Shape;738;p53" descr="p_{ij}=\frac{q_{ij}^2 / \sum_{i'}{q_{i'j}}}{\sum_{j'}({q_{ij'}^2/\sum_{i'}{q_{i'j'}})}}" title="MathEquation,#000000">
            <a:extLst>
              <a:ext uri="{FF2B5EF4-FFF2-40B4-BE49-F238E27FC236}">
                <a16:creationId xmlns:a16="http://schemas.microsoft.com/office/drawing/2014/main" id="{1D98ACE4-95AC-5F40-8B60-1DD2478256CD}"/>
              </a:ext>
            </a:extLst>
          </p:cNvPr>
          <p:cNvPicPr preferRelativeResize="0"/>
          <p:nvPr/>
        </p:nvPicPr>
        <p:blipFill>
          <a:blip r:embed="rId6">
            <a:alphaModFix/>
          </a:blip>
          <a:stretch>
            <a:fillRect/>
          </a:stretch>
        </p:blipFill>
        <p:spPr>
          <a:xfrm>
            <a:off x="4128042" y="3603471"/>
            <a:ext cx="2952626" cy="826733"/>
          </a:xfrm>
          <a:prstGeom prst="rect">
            <a:avLst/>
          </a:prstGeom>
          <a:noFill/>
          <a:ln>
            <a:noFill/>
          </a:ln>
        </p:spPr>
      </p:pic>
      <p:grpSp>
        <p:nvGrpSpPr>
          <p:cNvPr id="2" name="Group 1">
            <a:extLst>
              <a:ext uri="{FF2B5EF4-FFF2-40B4-BE49-F238E27FC236}">
                <a16:creationId xmlns:a16="http://schemas.microsoft.com/office/drawing/2014/main" id="{8372A660-976F-5C48-9B60-5F9CFF6DEE24}"/>
              </a:ext>
            </a:extLst>
          </p:cNvPr>
          <p:cNvGrpSpPr/>
          <p:nvPr/>
        </p:nvGrpSpPr>
        <p:grpSpPr>
          <a:xfrm>
            <a:off x="2801245" y="1821202"/>
            <a:ext cx="6230800" cy="985513"/>
            <a:chOff x="386494" y="5288287"/>
            <a:chExt cx="6230800" cy="985513"/>
          </a:xfrm>
        </p:grpSpPr>
        <p:sp>
          <p:nvSpPr>
            <p:cNvPr id="38" name="Google Shape;739;p53">
              <a:extLst>
                <a:ext uri="{FF2B5EF4-FFF2-40B4-BE49-F238E27FC236}">
                  <a16:creationId xmlns:a16="http://schemas.microsoft.com/office/drawing/2014/main" id="{8FE0F262-B8CE-4149-98B7-51882513D1E3}"/>
                </a:ext>
              </a:extLst>
            </p:cNvPr>
            <p:cNvSpPr txBox="1"/>
            <p:nvPr/>
          </p:nvSpPr>
          <p:spPr>
            <a:xfrm>
              <a:off x="386494" y="5288287"/>
              <a:ext cx="6230800" cy="985513"/>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          and          could be interpreted as the probability of trajectory </a:t>
              </a:r>
              <a:r>
                <a:rPr lang="en-US" sz="2400" i="1" dirty="0" err="1">
                  <a:latin typeface="+mn-lt"/>
                </a:rPr>
                <a:t>i</a:t>
              </a:r>
              <a:r>
                <a:rPr lang="en-US" sz="2400" dirty="0">
                  <a:latin typeface="+mn-lt"/>
                </a:rPr>
                <a:t> is assigned to cluster </a:t>
              </a:r>
              <a:r>
                <a:rPr lang="en-US" sz="2400" i="1" dirty="0">
                  <a:latin typeface="+mn-lt"/>
                </a:rPr>
                <a:t>j</a:t>
              </a:r>
            </a:p>
          </p:txBody>
        </p:sp>
        <p:pic>
          <p:nvPicPr>
            <p:cNvPr id="39" name="Google Shape;740;p53" descr="p_{ij}" title="MathEquation,#000000">
              <a:extLst>
                <a:ext uri="{FF2B5EF4-FFF2-40B4-BE49-F238E27FC236}">
                  <a16:creationId xmlns:a16="http://schemas.microsoft.com/office/drawing/2014/main" id="{637F80EC-10D1-E541-9D32-6D4DCFD1836A}"/>
                </a:ext>
              </a:extLst>
            </p:cNvPr>
            <p:cNvPicPr preferRelativeResize="0"/>
            <p:nvPr/>
          </p:nvPicPr>
          <p:blipFill>
            <a:blip r:embed="rId7">
              <a:alphaModFix/>
            </a:blip>
            <a:stretch>
              <a:fillRect/>
            </a:stretch>
          </p:blipFill>
          <p:spPr>
            <a:xfrm>
              <a:off x="652566" y="5433161"/>
              <a:ext cx="336550" cy="268826"/>
            </a:xfrm>
            <a:prstGeom prst="rect">
              <a:avLst/>
            </a:prstGeom>
            <a:noFill/>
            <a:ln>
              <a:noFill/>
            </a:ln>
          </p:spPr>
        </p:pic>
        <p:pic>
          <p:nvPicPr>
            <p:cNvPr id="40" name="Google Shape;741;p53" descr="q_{ij}" title="MathEquation,#000000">
              <a:extLst>
                <a:ext uri="{FF2B5EF4-FFF2-40B4-BE49-F238E27FC236}">
                  <a16:creationId xmlns:a16="http://schemas.microsoft.com/office/drawing/2014/main" id="{E7E56A82-434F-5D47-B25D-57317DEA2C54}"/>
                </a:ext>
              </a:extLst>
            </p:cNvPr>
            <p:cNvPicPr preferRelativeResize="0"/>
            <p:nvPr/>
          </p:nvPicPr>
          <p:blipFill>
            <a:blip r:embed="rId8">
              <a:alphaModFix/>
            </a:blip>
            <a:stretch>
              <a:fillRect/>
            </a:stretch>
          </p:blipFill>
          <p:spPr>
            <a:xfrm>
              <a:off x="1809508" y="5444667"/>
              <a:ext cx="308992" cy="268825"/>
            </a:xfrm>
            <a:prstGeom prst="rect">
              <a:avLst/>
            </a:prstGeom>
            <a:noFill/>
            <a:ln>
              <a:noFill/>
            </a:ln>
          </p:spPr>
        </p:pic>
      </p:grpSp>
      <p:sp>
        <p:nvSpPr>
          <p:cNvPr id="4" name="TextBox 3">
            <a:extLst>
              <a:ext uri="{FF2B5EF4-FFF2-40B4-BE49-F238E27FC236}">
                <a16:creationId xmlns:a16="http://schemas.microsoft.com/office/drawing/2014/main" id="{A143497F-2B02-1E46-8490-31B2460E1DA2}"/>
              </a:ext>
            </a:extLst>
          </p:cNvPr>
          <p:cNvSpPr txBox="1"/>
          <p:nvPr/>
        </p:nvSpPr>
        <p:spPr>
          <a:xfrm>
            <a:off x="1631697" y="4617076"/>
            <a:ext cx="5134739" cy="1015663"/>
          </a:xfrm>
          <a:prstGeom prst="rect">
            <a:avLst/>
          </a:prstGeom>
          <a:noFill/>
        </p:spPr>
        <p:txBody>
          <a:bodyPr wrap="none" rtlCol="0">
            <a:spAutoFit/>
          </a:bodyPr>
          <a:lstStyle/>
          <a:p>
            <a:r>
              <a:rPr lang="en-US" sz="2000" dirty="0">
                <a:latin typeface="+mn-lt"/>
              </a:rPr>
              <a:t>If </a:t>
            </a:r>
            <a:r>
              <a:rPr lang="en-US" sz="2000" dirty="0" err="1">
                <a:latin typeface="+mn-lt"/>
              </a:rPr>
              <a:t>q</a:t>
            </a:r>
            <a:r>
              <a:rPr lang="en-US" sz="2000" baseline="-25000" dirty="0" err="1">
                <a:latin typeface="+mn-lt"/>
              </a:rPr>
              <a:t>ij</a:t>
            </a:r>
            <a:r>
              <a:rPr lang="en-US" sz="2000" dirty="0">
                <a:latin typeface="+mn-lt"/>
              </a:rPr>
              <a:t> is small, q</a:t>
            </a:r>
            <a:r>
              <a:rPr lang="en-US" sz="2000" baseline="-25000" dirty="0">
                <a:latin typeface="+mn-lt"/>
              </a:rPr>
              <a:t>ij</a:t>
            </a:r>
            <a:r>
              <a:rPr lang="en-US" sz="2000" baseline="30000" dirty="0">
                <a:latin typeface="+mn-lt"/>
              </a:rPr>
              <a:t>2</a:t>
            </a:r>
            <a:r>
              <a:rPr lang="en-US" sz="2000" dirty="0">
                <a:latin typeface="+mn-lt"/>
              </a:rPr>
              <a:t> will be even smaller</a:t>
            </a:r>
          </a:p>
          <a:p>
            <a:pPr marL="285750" lvl="2" indent="-285750">
              <a:buFont typeface="Arial" panose="020B0604020202020204" pitchFamily="34" charset="0"/>
              <a:buChar char="•"/>
            </a:pPr>
            <a:r>
              <a:rPr lang="en-US" sz="2000" dirty="0">
                <a:latin typeface="+mn-lt"/>
              </a:rPr>
              <a:t>punish uncertain cluster assignments</a:t>
            </a:r>
          </a:p>
          <a:p>
            <a:pPr marL="285750" indent="-285750">
              <a:buFont typeface="Arial" panose="020B0604020202020204" pitchFamily="34" charset="0"/>
              <a:buChar char="•"/>
            </a:pPr>
            <a:r>
              <a:rPr lang="en-US" sz="2000" dirty="0">
                <a:latin typeface="+mn-lt"/>
              </a:rPr>
              <a:t>high certain cluster assignments remain high</a:t>
            </a:r>
          </a:p>
        </p:txBody>
      </p:sp>
      <p:sp>
        <p:nvSpPr>
          <p:cNvPr id="5" name="Rectangle 4">
            <a:extLst>
              <a:ext uri="{FF2B5EF4-FFF2-40B4-BE49-F238E27FC236}">
                <a16:creationId xmlns:a16="http://schemas.microsoft.com/office/drawing/2014/main" id="{4D2662CA-A166-4F43-B08E-F9133EFCDF2F}"/>
              </a:ext>
            </a:extLst>
          </p:cNvPr>
          <p:cNvSpPr/>
          <p:nvPr/>
        </p:nvSpPr>
        <p:spPr>
          <a:xfrm>
            <a:off x="5398635" y="3603471"/>
            <a:ext cx="303665" cy="397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54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rgbClr val="C00000"/>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3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00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Experimental settings</a:t>
            </a:r>
            <a:endParaRPr sz="4400" dirty="0"/>
          </a:p>
        </p:txBody>
      </p:sp>
      <p:sp>
        <p:nvSpPr>
          <p:cNvPr id="486" name="Google Shape;486;p32"/>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Dataset: </a:t>
            </a:r>
            <a:r>
              <a:rPr lang="en-US" sz="2400" dirty="0" err="1">
                <a:solidFill>
                  <a:schemeClr val="dk1"/>
                </a:solidFill>
                <a:ea typeface="Merriweather"/>
                <a:cs typeface="Merriweather"/>
                <a:sym typeface="Merriweather"/>
              </a:rPr>
              <a:t>GeoLife</a:t>
            </a:r>
            <a:endParaRPr sz="2400" dirty="0">
              <a:solidFill>
                <a:schemeClr val="dk1"/>
              </a:solidFill>
              <a:ea typeface="Merriweather"/>
              <a:cs typeface="Merriweather"/>
              <a:sym typeface="Merriweather"/>
            </a:endParaRPr>
          </a:p>
          <a:p>
            <a:pPr marL="914400" marR="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17,621 trajectories (601 labeled).</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6 labels: “dining activities”, “working commutes”, etc.</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14,000 POIs in Beijing</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Evaluation Metrics</a:t>
            </a:r>
            <a:endParaRPr sz="2400" dirty="0">
              <a:solidFill>
                <a:schemeClr val="dk1"/>
              </a:solidFill>
              <a:ea typeface="Merriweather"/>
              <a:cs typeface="Merriweather"/>
              <a:sym typeface="Merriweather"/>
            </a:endParaRPr>
          </a:p>
          <a:p>
            <a:pPr marL="91440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 label: Rand Index (RI), Mutual Information (MI), Purity Fowlkes-Mallows Index (FMI)</a:t>
            </a:r>
            <a:endParaRPr sz="2400" dirty="0">
              <a:solidFill>
                <a:schemeClr val="dk1"/>
              </a:solidFill>
              <a:ea typeface="Merriweather"/>
              <a:cs typeface="Merriweather"/>
              <a:sym typeface="Merriweather"/>
            </a:endParaRPr>
          </a:p>
          <a:p>
            <a:pPr marL="91440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Without label: Silhouette Score, Dunn index, Within-like Criterion, Between-like Criterion</a:t>
            </a:r>
            <a:endParaRPr sz="2400" dirty="0">
              <a:solidFill>
                <a:schemeClr val="dk1"/>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spTree>
    <p:extLst>
      <p:ext uri="{BB962C8B-B14F-4D97-AF65-F5344CB8AC3E}">
        <p14:creationId xmlns:p14="http://schemas.microsoft.com/office/powerpoint/2010/main" val="4036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pic>
        <p:nvPicPr>
          <p:cNvPr id="5" name="Google Shape;567;p39">
            <a:extLst>
              <a:ext uri="{FF2B5EF4-FFF2-40B4-BE49-F238E27FC236}">
                <a16:creationId xmlns:a16="http://schemas.microsoft.com/office/drawing/2014/main" id="{57F9BDCE-7286-144B-816D-FD8C0A0B487D}"/>
              </a:ext>
            </a:extLst>
          </p:cNvPr>
          <p:cNvPicPr preferRelativeResize="0"/>
          <p:nvPr/>
        </p:nvPicPr>
        <p:blipFill>
          <a:blip r:embed="rId4">
            <a:alphaModFix/>
          </a:blip>
          <a:stretch>
            <a:fillRect/>
          </a:stretch>
        </p:blipFill>
        <p:spPr>
          <a:xfrm>
            <a:off x="1998925" y="2181763"/>
            <a:ext cx="8208725" cy="3962825"/>
          </a:xfrm>
          <a:prstGeom prst="rect">
            <a:avLst/>
          </a:prstGeom>
          <a:noFill/>
          <a:ln>
            <a:noFill/>
          </a:ln>
        </p:spPr>
      </p:pic>
    </p:spTree>
    <p:extLst>
      <p:ext uri="{BB962C8B-B14F-4D97-AF65-F5344CB8AC3E}">
        <p14:creationId xmlns:p14="http://schemas.microsoft.com/office/powerpoint/2010/main" val="129657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sp>
        <p:nvSpPr>
          <p:cNvPr id="492" name="Google Shape;492;p33"/>
          <p:cNvSpPr txBox="1"/>
          <p:nvPr/>
        </p:nvSpPr>
        <p:spPr>
          <a:xfrm>
            <a:off x="562544" y="2471567"/>
            <a:ext cx="1524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Distance</a:t>
            </a:r>
            <a:endParaRPr sz="2400" b="1">
              <a:latin typeface="+mn-lt"/>
            </a:endParaRPr>
          </a:p>
        </p:txBody>
      </p:sp>
      <p:sp>
        <p:nvSpPr>
          <p:cNvPr id="493" name="Google Shape;493;p33"/>
          <p:cNvSpPr txBox="1"/>
          <p:nvPr/>
        </p:nvSpPr>
        <p:spPr>
          <a:xfrm>
            <a:off x="2609207" y="24631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Clustering</a:t>
            </a:r>
            <a:endParaRPr sz="2400" b="1">
              <a:latin typeface="+mn-lt"/>
            </a:endParaRPr>
          </a:p>
        </p:txBody>
      </p:sp>
      <p:sp>
        <p:nvSpPr>
          <p:cNvPr id="494" name="Google Shape;494;p33"/>
          <p:cNvSpPr txBox="1"/>
          <p:nvPr/>
        </p:nvSpPr>
        <p:spPr>
          <a:xfrm>
            <a:off x="700520" y="3148917"/>
            <a:ext cx="2097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DTW</a:t>
            </a:r>
            <a:endParaRPr sz="2400">
              <a:latin typeface="+mn-lt"/>
            </a:endParaRPr>
          </a:p>
        </p:txBody>
      </p:sp>
      <p:sp>
        <p:nvSpPr>
          <p:cNvPr id="495" name="Google Shape;495;p33"/>
          <p:cNvSpPr txBox="1"/>
          <p:nvPr/>
        </p:nvSpPr>
        <p:spPr>
          <a:xfrm>
            <a:off x="2685407" y="3148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K-Means</a:t>
            </a:r>
            <a:endParaRPr sz="2400">
              <a:latin typeface="+mn-lt"/>
            </a:endParaRPr>
          </a:p>
        </p:txBody>
      </p:sp>
      <p:sp>
        <p:nvSpPr>
          <p:cNvPr id="496" name="Google Shape;496;p33"/>
          <p:cNvSpPr txBox="1"/>
          <p:nvPr/>
        </p:nvSpPr>
        <p:spPr>
          <a:xfrm>
            <a:off x="700507" y="3905742"/>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LCSS</a:t>
            </a:r>
            <a:endParaRPr sz="2400">
              <a:latin typeface="+mn-lt"/>
            </a:endParaRPr>
          </a:p>
        </p:txBody>
      </p:sp>
      <p:sp>
        <p:nvSpPr>
          <p:cNvPr id="497" name="Google Shape;497;p33"/>
          <p:cNvSpPr txBox="1"/>
          <p:nvPr/>
        </p:nvSpPr>
        <p:spPr>
          <a:xfrm>
            <a:off x="2685407" y="391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DBSCAN</a:t>
            </a:r>
            <a:endParaRPr sz="2400">
              <a:latin typeface="+mn-lt"/>
            </a:endParaRPr>
          </a:p>
        </p:txBody>
      </p:sp>
      <p:sp>
        <p:nvSpPr>
          <p:cNvPr id="498" name="Google Shape;498;p33"/>
          <p:cNvSpPr txBox="1"/>
          <p:nvPr/>
        </p:nvSpPr>
        <p:spPr>
          <a:xfrm>
            <a:off x="702307" y="472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SSPD</a:t>
            </a:r>
            <a:endParaRPr sz="2400">
              <a:latin typeface="+mn-lt"/>
            </a:endParaRPr>
          </a:p>
        </p:txBody>
      </p:sp>
      <p:sp>
        <p:nvSpPr>
          <p:cNvPr id="499" name="Google Shape;499;p33"/>
          <p:cNvSpPr txBox="1"/>
          <p:nvPr/>
        </p:nvSpPr>
        <p:spPr>
          <a:xfrm>
            <a:off x="2685424" y="4672917"/>
            <a:ext cx="2769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Hierarchical clustering</a:t>
            </a:r>
            <a:endParaRPr sz="2400">
              <a:latin typeface="+mn-lt"/>
            </a:endParaRPr>
          </a:p>
          <a:p>
            <a:pPr marL="0" lvl="0" indent="0" algn="l" rtl="0">
              <a:spcBef>
                <a:spcPts val="0"/>
              </a:spcBef>
              <a:spcAft>
                <a:spcPts val="0"/>
              </a:spcAft>
              <a:buNone/>
            </a:pPr>
            <a:endParaRPr sz="2400">
              <a:latin typeface="+mn-lt"/>
            </a:endParaRPr>
          </a:p>
        </p:txBody>
      </p:sp>
      <p:sp>
        <p:nvSpPr>
          <p:cNvPr id="500" name="Google Shape;500;p33"/>
          <p:cNvSpPr/>
          <p:nvPr/>
        </p:nvSpPr>
        <p:spPr>
          <a:xfrm>
            <a:off x="2024444" y="3851667"/>
            <a:ext cx="558900" cy="564300"/>
          </a:xfrm>
          <a:prstGeom prst="mathPlus">
            <a:avLst>
              <a:gd name="adj1" fmla="val 1212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aphicFrame>
        <p:nvGraphicFramePr>
          <p:cNvPr id="501" name="Google Shape;501;p33"/>
          <p:cNvGraphicFramePr/>
          <p:nvPr>
            <p:extLst>
              <p:ext uri="{D42A27DB-BD31-4B8C-83A1-F6EECF244321}">
                <p14:modId xmlns:p14="http://schemas.microsoft.com/office/powerpoint/2010/main" val="3290213763"/>
              </p:ext>
            </p:extLst>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E4178E5-50B1-0941-9F81-18BCFC006266}"/>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graphicFrame>
        <p:nvGraphicFramePr>
          <p:cNvPr id="501" name="Google Shape;501;p33"/>
          <p:cNvGraphicFramePr/>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13" name="Google Shape;507;p34">
            <a:extLst>
              <a:ext uri="{FF2B5EF4-FFF2-40B4-BE49-F238E27FC236}">
                <a16:creationId xmlns:a16="http://schemas.microsoft.com/office/drawing/2014/main" id="{0531328D-36C8-EC40-9F7D-6E35FAA97C81}"/>
              </a:ext>
            </a:extLst>
          </p:cNvPr>
          <p:cNvSpPr/>
          <p:nvPr/>
        </p:nvSpPr>
        <p:spPr>
          <a:xfrm>
            <a:off x="4800906" y="2723667"/>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sp>
        <p:nvSpPr>
          <p:cNvPr id="14" name="Google Shape;508;p34">
            <a:extLst>
              <a:ext uri="{FF2B5EF4-FFF2-40B4-BE49-F238E27FC236}">
                <a16:creationId xmlns:a16="http://schemas.microsoft.com/office/drawing/2014/main" id="{6F4539F1-0B4A-9A40-B9B7-BE3B33A9C0D3}"/>
              </a:ext>
            </a:extLst>
          </p:cNvPr>
          <p:cNvSpPr/>
          <p:nvPr/>
        </p:nvSpPr>
        <p:spPr>
          <a:xfrm>
            <a:off x="4800906" y="4250092"/>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cxnSp>
        <p:nvCxnSpPr>
          <p:cNvPr id="15" name="Google Shape;509;p34">
            <a:extLst>
              <a:ext uri="{FF2B5EF4-FFF2-40B4-BE49-F238E27FC236}">
                <a16:creationId xmlns:a16="http://schemas.microsoft.com/office/drawing/2014/main" id="{A453A29B-8FAA-404A-B3A0-95048C9C2E0C}"/>
              </a:ext>
            </a:extLst>
          </p:cNvPr>
          <p:cNvCxnSpPr>
            <a:stCxn id="13" idx="1"/>
          </p:cNvCxnSpPr>
          <p:nvPr/>
        </p:nvCxnSpPr>
        <p:spPr>
          <a:xfrm flipH="1">
            <a:off x="4079106" y="3434517"/>
            <a:ext cx="721800" cy="300"/>
          </a:xfrm>
          <a:prstGeom prst="straightConnector1">
            <a:avLst/>
          </a:prstGeom>
          <a:noFill/>
          <a:ln w="9525" cap="flat" cmpd="sng">
            <a:solidFill>
              <a:srgbClr val="CC0000"/>
            </a:solidFill>
            <a:prstDash val="solid"/>
            <a:round/>
            <a:headEnd type="none" w="med" len="med"/>
            <a:tailEnd type="triangle" w="med" len="med"/>
          </a:ln>
        </p:spPr>
      </p:cxnSp>
      <p:cxnSp>
        <p:nvCxnSpPr>
          <p:cNvPr id="16" name="Google Shape;510;p34">
            <a:extLst>
              <a:ext uri="{FF2B5EF4-FFF2-40B4-BE49-F238E27FC236}">
                <a16:creationId xmlns:a16="http://schemas.microsoft.com/office/drawing/2014/main" id="{3E53FED1-A1A2-7849-964D-E3F586C77005}"/>
              </a:ext>
            </a:extLst>
          </p:cNvPr>
          <p:cNvCxnSpPr/>
          <p:nvPr/>
        </p:nvCxnSpPr>
        <p:spPr>
          <a:xfrm flipH="1">
            <a:off x="4002906" y="4662742"/>
            <a:ext cx="721800" cy="300"/>
          </a:xfrm>
          <a:prstGeom prst="straightConnector1">
            <a:avLst/>
          </a:prstGeom>
          <a:noFill/>
          <a:ln w="9525" cap="flat" cmpd="sng">
            <a:solidFill>
              <a:srgbClr val="CC0000"/>
            </a:solidFill>
            <a:prstDash val="solid"/>
            <a:round/>
            <a:headEnd type="none" w="med" len="med"/>
            <a:tailEnd type="triangle" w="med" len="med"/>
          </a:ln>
        </p:spPr>
      </p:cxnSp>
      <p:sp>
        <p:nvSpPr>
          <p:cNvPr id="17" name="Google Shape;511;p34">
            <a:extLst>
              <a:ext uri="{FF2B5EF4-FFF2-40B4-BE49-F238E27FC236}">
                <a16:creationId xmlns:a16="http://schemas.microsoft.com/office/drawing/2014/main" id="{BD49E6B3-97C6-A541-A433-B07E9F21F42F}"/>
              </a:ext>
            </a:extLst>
          </p:cNvPr>
          <p:cNvSpPr txBox="1"/>
          <p:nvPr/>
        </p:nvSpPr>
        <p:spPr>
          <a:xfrm>
            <a:off x="1408531" y="3411892"/>
            <a:ext cx="3401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Raw trajectories</a:t>
            </a:r>
            <a:endParaRPr sz="2400">
              <a:latin typeface="+mn-lt"/>
            </a:endParaRPr>
          </a:p>
        </p:txBody>
      </p:sp>
      <p:sp>
        <p:nvSpPr>
          <p:cNvPr id="18" name="Google Shape;512;p34">
            <a:extLst>
              <a:ext uri="{FF2B5EF4-FFF2-40B4-BE49-F238E27FC236}">
                <a16:creationId xmlns:a16="http://schemas.microsoft.com/office/drawing/2014/main" id="{46864B51-0CA9-C540-9568-B5C12D7832FA}"/>
              </a:ext>
            </a:extLst>
          </p:cNvPr>
          <p:cNvSpPr txBox="1"/>
          <p:nvPr/>
        </p:nvSpPr>
        <p:spPr>
          <a:xfrm>
            <a:off x="527131" y="4145367"/>
            <a:ext cx="36462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Augmented trajectories</a:t>
            </a:r>
            <a:endParaRPr sz="2400">
              <a:latin typeface="+mn-lt"/>
            </a:endParaRPr>
          </a:p>
        </p:txBody>
      </p:sp>
      <p:pic>
        <p:nvPicPr>
          <p:cNvPr id="19" name="Google Shape;513;p34">
            <a:extLst>
              <a:ext uri="{FF2B5EF4-FFF2-40B4-BE49-F238E27FC236}">
                <a16:creationId xmlns:a16="http://schemas.microsoft.com/office/drawing/2014/main" id="{E207616E-13A2-7547-A75A-B6CD83137026}"/>
              </a:ext>
            </a:extLst>
          </p:cNvPr>
          <p:cNvPicPr preferRelativeResize="0"/>
          <p:nvPr/>
        </p:nvPicPr>
        <p:blipFill rotWithShape="1">
          <a:blip r:embed="rId3">
            <a:alphaModFix/>
          </a:blip>
          <a:srcRect l="17996" t="77516" r="15350"/>
          <a:stretch/>
        </p:blipFill>
        <p:spPr>
          <a:xfrm>
            <a:off x="592652" y="4647995"/>
            <a:ext cx="3297650" cy="1105225"/>
          </a:xfrm>
          <a:prstGeom prst="rect">
            <a:avLst/>
          </a:prstGeom>
          <a:noFill/>
          <a:ln>
            <a:noFill/>
          </a:ln>
        </p:spPr>
      </p:pic>
      <p:sp>
        <p:nvSpPr>
          <p:cNvPr id="20" name="Google Shape;514;p34">
            <a:extLst>
              <a:ext uri="{FF2B5EF4-FFF2-40B4-BE49-F238E27FC236}">
                <a16:creationId xmlns:a16="http://schemas.microsoft.com/office/drawing/2014/main" id="{F0A8D1D0-E3AA-E142-BCEB-0EF4515DED1F}"/>
              </a:ext>
            </a:extLst>
          </p:cNvPr>
          <p:cNvSpPr/>
          <p:nvPr/>
        </p:nvSpPr>
        <p:spPr>
          <a:xfrm>
            <a:off x="1435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15;p34">
            <a:extLst>
              <a:ext uri="{FF2B5EF4-FFF2-40B4-BE49-F238E27FC236}">
                <a16:creationId xmlns:a16="http://schemas.microsoft.com/office/drawing/2014/main" id="{BF7994A5-E4EC-3541-BA3F-71F38E6DC372}"/>
              </a:ext>
            </a:extLst>
          </p:cNvPr>
          <p:cNvSpPr/>
          <p:nvPr/>
        </p:nvSpPr>
        <p:spPr>
          <a:xfrm>
            <a:off x="16644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16;p34">
            <a:extLst>
              <a:ext uri="{FF2B5EF4-FFF2-40B4-BE49-F238E27FC236}">
                <a16:creationId xmlns:a16="http://schemas.microsoft.com/office/drawing/2014/main" id="{BB8CC258-E292-594B-BEF5-ABBDEE0B555E}"/>
              </a:ext>
            </a:extLst>
          </p:cNvPr>
          <p:cNvSpPr/>
          <p:nvPr/>
        </p:nvSpPr>
        <p:spPr>
          <a:xfrm>
            <a:off x="18930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17;p34">
            <a:extLst>
              <a:ext uri="{FF2B5EF4-FFF2-40B4-BE49-F238E27FC236}">
                <a16:creationId xmlns:a16="http://schemas.microsoft.com/office/drawing/2014/main" id="{DD77D51A-5DF2-AB45-BB14-95D253CED67D}"/>
              </a:ext>
            </a:extLst>
          </p:cNvPr>
          <p:cNvSpPr/>
          <p:nvPr/>
        </p:nvSpPr>
        <p:spPr>
          <a:xfrm>
            <a:off x="21216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18;p34">
            <a:extLst>
              <a:ext uri="{FF2B5EF4-FFF2-40B4-BE49-F238E27FC236}">
                <a16:creationId xmlns:a16="http://schemas.microsoft.com/office/drawing/2014/main" id="{BE93D838-E00E-7E40-8F0F-CD22D32B2176}"/>
              </a:ext>
            </a:extLst>
          </p:cNvPr>
          <p:cNvSpPr/>
          <p:nvPr/>
        </p:nvSpPr>
        <p:spPr>
          <a:xfrm>
            <a:off x="23502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519;p34">
            <a:extLst>
              <a:ext uri="{FF2B5EF4-FFF2-40B4-BE49-F238E27FC236}">
                <a16:creationId xmlns:a16="http://schemas.microsoft.com/office/drawing/2014/main" id="{41041866-6839-FE49-B1D9-EB624615F4C7}"/>
              </a:ext>
            </a:extLst>
          </p:cNvPr>
          <p:cNvSpPr/>
          <p:nvPr/>
        </p:nvSpPr>
        <p:spPr>
          <a:xfrm>
            <a:off x="2578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520;p34">
            <a:extLst>
              <a:ext uri="{FF2B5EF4-FFF2-40B4-BE49-F238E27FC236}">
                <a16:creationId xmlns:a16="http://schemas.microsoft.com/office/drawing/2014/main" id="{5AF5190E-BA2B-174D-940A-0704DFD4446B}"/>
              </a:ext>
            </a:extLst>
          </p:cNvPr>
          <p:cNvSpPr/>
          <p:nvPr/>
        </p:nvSpPr>
        <p:spPr>
          <a:xfrm>
            <a:off x="27312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521;p34">
            <a:extLst>
              <a:ext uri="{FF2B5EF4-FFF2-40B4-BE49-F238E27FC236}">
                <a16:creationId xmlns:a16="http://schemas.microsoft.com/office/drawing/2014/main" id="{683E7808-0503-C445-8877-3A5D4ECC2443}"/>
              </a:ext>
            </a:extLst>
          </p:cNvPr>
          <p:cNvSpPr/>
          <p:nvPr/>
        </p:nvSpPr>
        <p:spPr>
          <a:xfrm>
            <a:off x="28074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522;p34">
            <a:extLst>
              <a:ext uri="{FF2B5EF4-FFF2-40B4-BE49-F238E27FC236}">
                <a16:creationId xmlns:a16="http://schemas.microsoft.com/office/drawing/2014/main" id="{B4AAD562-42A1-3E4B-9925-545F20CFEA78}"/>
              </a:ext>
            </a:extLst>
          </p:cNvPr>
          <p:cNvSpPr/>
          <p:nvPr/>
        </p:nvSpPr>
        <p:spPr>
          <a:xfrm>
            <a:off x="2883631" y="24152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523;p34">
            <a:extLst>
              <a:ext uri="{FF2B5EF4-FFF2-40B4-BE49-F238E27FC236}">
                <a16:creationId xmlns:a16="http://schemas.microsoft.com/office/drawing/2014/main" id="{579FF1C4-4EFC-D240-810E-FA94A4EE90DF}"/>
              </a:ext>
            </a:extLst>
          </p:cNvPr>
          <p:cNvSpPr/>
          <p:nvPr/>
        </p:nvSpPr>
        <p:spPr>
          <a:xfrm>
            <a:off x="3112231" y="2339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524;p34">
            <a:extLst>
              <a:ext uri="{FF2B5EF4-FFF2-40B4-BE49-F238E27FC236}">
                <a16:creationId xmlns:a16="http://schemas.microsoft.com/office/drawing/2014/main" id="{FE24B74F-1D1C-B245-B795-27BE18C76EC0}"/>
              </a:ext>
            </a:extLst>
          </p:cNvPr>
          <p:cNvSpPr/>
          <p:nvPr/>
        </p:nvSpPr>
        <p:spPr>
          <a:xfrm>
            <a:off x="3264631" y="2491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 name="Google Shape;525;p34">
            <a:extLst>
              <a:ext uri="{FF2B5EF4-FFF2-40B4-BE49-F238E27FC236}">
                <a16:creationId xmlns:a16="http://schemas.microsoft.com/office/drawing/2014/main" id="{8B2B54A3-587D-4C40-A701-C57D4C585FAD}"/>
              </a:ext>
            </a:extLst>
          </p:cNvPr>
          <p:cNvSpPr/>
          <p:nvPr/>
        </p:nvSpPr>
        <p:spPr>
          <a:xfrm>
            <a:off x="34170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526;p34">
            <a:extLst>
              <a:ext uri="{FF2B5EF4-FFF2-40B4-BE49-F238E27FC236}">
                <a16:creationId xmlns:a16="http://schemas.microsoft.com/office/drawing/2014/main" id="{20ED77D2-C006-3A4D-A469-66552F195C14}"/>
              </a:ext>
            </a:extLst>
          </p:cNvPr>
          <p:cNvSpPr/>
          <p:nvPr/>
        </p:nvSpPr>
        <p:spPr>
          <a:xfrm>
            <a:off x="3645631" y="2720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TextBox 32">
            <a:extLst>
              <a:ext uri="{FF2B5EF4-FFF2-40B4-BE49-F238E27FC236}">
                <a16:creationId xmlns:a16="http://schemas.microsoft.com/office/drawing/2014/main" id="{8BB59479-7464-D74B-9012-D0AD8F9106C9}"/>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extLst>
      <p:ext uri="{BB962C8B-B14F-4D97-AF65-F5344CB8AC3E}">
        <p14:creationId xmlns:p14="http://schemas.microsoft.com/office/powerpoint/2010/main" val="225467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sp>
        <p:nvSpPr>
          <p:cNvPr id="533" name="Google Shape;533;p35"/>
          <p:cNvSpPr txBox="1"/>
          <p:nvPr/>
        </p:nvSpPr>
        <p:spPr>
          <a:xfrm>
            <a:off x="20950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Ground Truth</a:t>
            </a:r>
            <a:endParaRPr sz="3600">
              <a:latin typeface="+mn-lt"/>
            </a:endParaRPr>
          </a:p>
        </p:txBody>
      </p:sp>
      <p:sp>
        <p:nvSpPr>
          <p:cNvPr id="534" name="Google Shape;534;p35"/>
          <p:cNvSpPr txBox="1"/>
          <p:nvPr/>
        </p:nvSpPr>
        <p:spPr>
          <a:xfrm>
            <a:off x="83434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Our Results</a:t>
            </a:r>
            <a:endParaRPr sz="3600">
              <a:latin typeface="+mn-lt"/>
            </a:endParaRPr>
          </a:p>
        </p:txBody>
      </p:sp>
      <p:pic>
        <p:nvPicPr>
          <p:cNvPr id="535" name="Google Shape;535;p35"/>
          <p:cNvPicPr preferRelativeResize="0"/>
          <p:nvPr/>
        </p:nvPicPr>
        <p:blipFill>
          <a:blip r:embed="rId3">
            <a:alphaModFix/>
          </a:blip>
          <a:stretch>
            <a:fillRect/>
          </a:stretch>
        </p:blipFill>
        <p:spPr>
          <a:xfrm>
            <a:off x="621350" y="2138681"/>
            <a:ext cx="5582425" cy="2832300"/>
          </a:xfrm>
          <a:prstGeom prst="rect">
            <a:avLst/>
          </a:prstGeom>
          <a:noFill/>
          <a:ln>
            <a:noFill/>
          </a:ln>
        </p:spPr>
      </p:pic>
      <p:pic>
        <p:nvPicPr>
          <p:cNvPr id="536" name="Google Shape;536;p35"/>
          <p:cNvPicPr preferRelativeResize="0"/>
          <p:nvPr/>
        </p:nvPicPr>
        <p:blipFill>
          <a:blip r:embed="rId4">
            <a:alphaModFix/>
          </a:blip>
          <a:stretch>
            <a:fillRect/>
          </a:stretch>
        </p:blipFill>
        <p:spPr>
          <a:xfrm>
            <a:off x="6380375" y="2135518"/>
            <a:ext cx="5582425" cy="2838624"/>
          </a:xfrm>
          <a:prstGeom prst="rect">
            <a:avLst/>
          </a:prstGeom>
          <a:noFill/>
          <a:ln>
            <a:noFill/>
          </a:ln>
        </p:spPr>
      </p:pic>
      <p:sp>
        <p:nvSpPr>
          <p:cNvPr id="537" name="Google Shape;537;p35"/>
          <p:cNvSpPr txBox="1"/>
          <p:nvPr/>
        </p:nvSpPr>
        <p:spPr>
          <a:xfrm>
            <a:off x="672725" y="5872143"/>
            <a:ext cx="85290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Colors indicate different clusters.</a:t>
            </a:r>
            <a:endParaRPr sz="18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pic>
        <p:nvPicPr>
          <p:cNvPr id="543" name="Google Shape;543;p36"/>
          <p:cNvPicPr preferRelativeResize="0"/>
          <p:nvPr/>
        </p:nvPicPr>
        <p:blipFill rotWithShape="1">
          <a:blip r:embed="rId3">
            <a:alphaModFix/>
          </a:blip>
          <a:srcRect r="50241" b="17884"/>
          <a:stretch/>
        </p:blipFill>
        <p:spPr>
          <a:xfrm>
            <a:off x="6410400" y="1659375"/>
            <a:ext cx="4766574" cy="2986800"/>
          </a:xfrm>
          <a:prstGeom prst="rect">
            <a:avLst/>
          </a:prstGeom>
          <a:noFill/>
          <a:ln>
            <a:noFill/>
          </a:ln>
        </p:spPr>
      </p:pic>
      <p:pic>
        <p:nvPicPr>
          <p:cNvPr id="544" name="Google Shape;544;p36"/>
          <p:cNvPicPr preferRelativeResize="0"/>
          <p:nvPr/>
        </p:nvPicPr>
        <p:blipFill rotWithShape="1">
          <a:blip r:embed="rId3">
            <a:alphaModFix/>
          </a:blip>
          <a:srcRect l="49397" b="17884"/>
          <a:stretch/>
        </p:blipFill>
        <p:spPr>
          <a:xfrm>
            <a:off x="1204100" y="1683199"/>
            <a:ext cx="4847449" cy="2986800"/>
          </a:xfrm>
          <a:prstGeom prst="rect">
            <a:avLst/>
          </a:prstGeom>
          <a:noFill/>
          <a:ln>
            <a:noFill/>
          </a:ln>
        </p:spPr>
      </p:pic>
      <p:sp>
        <p:nvSpPr>
          <p:cNvPr id="545" name="Google Shape;545;p36"/>
          <p:cNvSpPr txBox="1"/>
          <p:nvPr/>
        </p:nvSpPr>
        <p:spPr>
          <a:xfrm>
            <a:off x="1269525" y="4650825"/>
            <a:ext cx="4541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a:t>
            </a:r>
            <a:endParaRPr sz="3000">
              <a:latin typeface="+mn-lt"/>
            </a:endParaRPr>
          </a:p>
        </p:txBody>
      </p:sp>
      <p:sp>
        <p:nvSpPr>
          <p:cNvPr id="546" name="Google Shape;546;p36"/>
          <p:cNvSpPr txBox="1"/>
          <p:nvPr/>
        </p:nvSpPr>
        <p:spPr>
          <a:xfrm>
            <a:off x="6635500" y="4650825"/>
            <a:ext cx="4946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II</a:t>
            </a:r>
            <a:endParaRPr sz="300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Without-label: qualitative results</a:t>
            </a:r>
            <a:endParaRPr sz="4400" dirty="0"/>
          </a:p>
        </p:txBody>
      </p:sp>
      <p:sp>
        <p:nvSpPr>
          <p:cNvPr id="552" name="Google Shape;552;p37"/>
          <p:cNvSpPr txBox="1"/>
          <p:nvPr/>
        </p:nvSpPr>
        <p:spPr>
          <a:xfrm>
            <a:off x="915663" y="5489813"/>
            <a:ext cx="54090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Embedding of the full dataset</a:t>
            </a:r>
            <a:endParaRPr sz="3000" dirty="0">
              <a:latin typeface="+mn-lt"/>
            </a:endParaRPr>
          </a:p>
        </p:txBody>
      </p:sp>
      <p:sp>
        <p:nvSpPr>
          <p:cNvPr id="553" name="Google Shape;553;p37"/>
          <p:cNvSpPr txBox="1"/>
          <p:nvPr/>
        </p:nvSpPr>
        <p:spPr>
          <a:xfrm>
            <a:off x="6863613" y="5489813"/>
            <a:ext cx="46797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mn-lt"/>
              </a:rPr>
              <a:t>Recreation Activities</a:t>
            </a:r>
            <a:endParaRPr sz="3000">
              <a:latin typeface="+mn-lt"/>
            </a:endParaRPr>
          </a:p>
        </p:txBody>
      </p:sp>
      <p:pic>
        <p:nvPicPr>
          <p:cNvPr id="554" name="Google Shape;554;p37"/>
          <p:cNvPicPr preferRelativeResize="0"/>
          <p:nvPr/>
        </p:nvPicPr>
        <p:blipFill>
          <a:blip r:embed="rId3">
            <a:alphaModFix/>
          </a:blip>
          <a:stretch>
            <a:fillRect/>
          </a:stretch>
        </p:blipFill>
        <p:spPr>
          <a:xfrm>
            <a:off x="748513" y="2096875"/>
            <a:ext cx="5347487" cy="3240536"/>
          </a:xfrm>
          <a:prstGeom prst="rect">
            <a:avLst/>
          </a:prstGeom>
          <a:noFill/>
          <a:ln>
            <a:noFill/>
          </a:ln>
        </p:spPr>
      </p:pic>
      <p:pic>
        <p:nvPicPr>
          <p:cNvPr id="555" name="Google Shape;555;p37"/>
          <p:cNvPicPr preferRelativeResize="0"/>
          <p:nvPr/>
        </p:nvPicPr>
        <p:blipFill>
          <a:blip r:embed="rId4">
            <a:alphaModFix/>
          </a:blip>
          <a:stretch>
            <a:fillRect/>
          </a:stretch>
        </p:blipFill>
        <p:spPr>
          <a:xfrm>
            <a:off x="6312102" y="2096875"/>
            <a:ext cx="5408910" cy="3240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DETECT Extension: context learning</a:t>
            </a:r>
            <a:endParaRPr sz="4400" dirty="0"/>
          </a:p>
        </p:txBody>
      </p:sp>
      <p:sp>
        <p:nvSpPr>
          <p:cNvPr id="587" name="Google Shape;587;p41"/>
          <p:cNvSpPr txBox="1">
            <a:spLocks noGrp="1"/>
          </p:cNvSpPr>
          <p:nvPr>
            <p:ph idx="1"/>
          </p:nvPr>
        </p:nvSpPr>
        <p:spPr>
          <a:xfrm>
            <a:off x="609475" y="1604525"/>
            <a:ext cx="10786200" cy="4094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What if we don’t have a gazetteer for the area, e.g., boat trajectories?</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Idea: Learn the context from trajectories. </a:t>
            </a:r>
            <a:r>
              <a:rPr lang="en-US" sz="2400" b="1" dirty="0">
                <a:solidFill>
                  <a:srgbClr val="666666"/>
                </a:solidFill>
                <a:ea typeface="Merriweather"/>
                <a:cs typeface="Merriweather"/>
                <a:sym typeface="Merriweather"/>
              </a:rPr>
              <a:t>[ECML 20]</a:t>
            </a:r>
            <a:endParaRPr sz="2400" b="1" dirty="0">
              <a:solidFill>
                <a:srgbClr val="666666"/>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pic>
        <p:nvPicPr>
          <p:cNvPr id="588" name="Google Shape;588;p41"/>
          <p:cNvPicPr preferRelativeResize="0"/>
          <p:nvPr/>
        </p:nvPicPr>
        <p:blipFill rotWithShape="1">
          <a:blip r:embed="rId3">
            <a:alphaModFix/>
          </a:blip>
          <a:srcRect t="14193" b="45101"/>
          <a:stretch/>
        </p:blipFill>
        <p:spPr>
          <a:xfrm>
            <a:off x="1339026" y="3039124"/>
            <a:ext cx="3585675" cy="2214351"/>
          </a:xfrm>
          <a:prstGeom prst="rect">
            <a:avLst/>
          </a:prstGeom>
          <a:noFill/>
          <a:ln>
            <a:noFill/>
          </a:ln>
        </p:spPr>
      </p:pic>
      <p:grpSp>
        <p:nvGrpSpPr>
          <p:cNvPr id="589" name="Google Shape;589;p41"/>
          <p:cNvGrpSpPr/>
          <p:nvPr/>
        </p:nvGrpSpPr>
        <p:grpSpPr>
          <a:xfrm>
            <a:off x="6334016" y="3871128"/>
            <a:ext cx="4463616" cy="1142925"/>
            <a:chOff x="5898200" y="2525548"/>
            <a:chExt cx="5858533" cy="1638367"/>
          </a:xfrm>
        </p:grpSpPr>
        <p:pic>
          <p:nvPicPr>
            <p:cNvPr id="590" name="Google Shape;590;p41"/>
            <p:cNvPicPr preferRelativeResize="0"/>
            <p:nvPr/>
          </p:nvPicPr>
          <p:blipFill>
            <a:blip r:embed="rId4">
              <a:alphaModFix/>
            </a:blip>
            <a:stretch>
              <a:fillRect/>
            </a:stretch>
          </p:blipFill>
          <p:spPr>
            <a:xfrm>
              <a:off x="5898200" y="3024831"/>
              <a:ext cx="788966" cy="717967"/>
            </a:xfrm>
            <a:prstGeom prst="rect">
              <a:avLst/>
            </a:prstGeom>
            <a:noFill/>
            <a:ln>
              <a:noFill/>
            </a:ln>
          </p:spPr>
        </p:pic>
        <p:pic>
          <p:nvPicPr>
            <p:cNvPr id="591" name="Google Shape;591;p41"/>
            <p:cNvPicPr preferRelativeResize="0"/>
            <p:nvPr/>
          </p:nvPicPr>
          <p:blipFill>
            <a:blip r:embed="rId5">
              <a:alphaModFix/>
            </a:blip>
            <a:stretch>
              <a:fillRect/>
            </a:stretch>
          </p:blipFill>
          <p:spPr>
            <a:xfrm>
              <a:off x="7069100" y="2525548"/>
              <a:ext cx="788966" cy="717967"/>
            </a:xfrm>
            <a:prstGeom prst="rect">
              <a:avLst/>
            </a:prstGeom>
            <a:noFill/>
            <a:ln>
              <a:noFill/>
            </a:ln>
          </p:spPr>
        </p:pic>
        <p:pic>
          <p:nvPicPr>
            <p:cNvPr id="592" name="Google Shape;592;p41"/>
            <p:cNvPicPr preferRelativeResize="0"/>
            <p:nvPr/>
          </p:nvPicPr>
          <p:blipFill>
            <a:blip r:embed="rId4">
              <a:alphaModFix/>
            </a:blip>
            <a:stretch>
              <a:fillRect/>
            </a:stretch>
          </p:blipFill>
          <p:spPr>
            <a:xfrm>
              <a:off x="8303267" y="3183098"/>
              <a:ext cx="788966" cy="717967"/>
            </a:xfrm>
            <a:prstGeom prst="rect">
              <a:avLst/>
            </a:prstGeom>
            <a:noFill/>
            <a:ln>
              <a:noFill/>
            </a:ln>
          </p:spPr>
        </p:pic>
        <p:pic>
          <p:nvPicPr>
            <p:cNvPr id="593" name="Google Shape;593;p41"/>
            <p:cNvPicPr preferRelativeResize="0"/>
            <p:nvPr/>
          </p:nvPicPr>
          <p:blipFill>
            <a:blip r:embed="rId4">
              <a:alphaModFix/>
            </a:blip>
            <a:stretch>
              <a:fillRect/>
            </a:stretch>
          </p:blipFill>
          <p:spPr>
            <a:xfrm>
              <a:off x="9454200" y="2853148"/>
              <a:ext cx="788966" cy="717967"/>
            </a:xfrm>
            <a:prstGeom prst="rect">
              <a:avLst/>
            </a:prstGeom>
            <a:noFill/>
            <a:ln>
              <a:noFill/>
            </a:ln>
          </p:spPr>
        </p:pic>
        <p:pic>
          <p:nvPicPr>
            <p:cNvPr id="594" name="Google Shape;594;p41"/>
            <p:cNvPicPr preferRelativeResize="0"/>
            <p:nvPr/>
          </p:nvPicPr>
          <p:blipFill>
            <a:blip r:embed="rId4">
              <a:alphaModFix/>
            </a:blip>
            <a:stretch>
              <a:fillRect/>
            </a:stretch>
          </p:blipFill>
          <p:spPr>
            <a:xfrm>
              <a:off x="10967767" y="3445948"/>
              <a:ext cx="788966" cy="717967"/>
            </a:xfrm>
            <a:prstGeom prst="rect">
              <a:avLst/>
            </a:prstGeom>
            <a:noFill/>
            <a:ln>
              <a:noFill/>
            </a:ln>
          </p:spPr>
        </p:pic>
        <p:cxnSp>
          <p:nvCxnSpPr>
            <p:cNvPr id="595" name="Google Shape;595;p41"/>
            <p:cNvCxnSpPr>
              <a:stCxn id="590" idx="3"/>
              <a:endCxn id="591" idx="1"/>
            </p:cNvCxnSpPr>
            <p:nvPr/>
          </p:nvCxnSpPr>
          <p:spPr>
            <a:xfrm rot="10800000" flipH="1">
              <a:off x="6687166" y="2884615"/>
              <a:ext cx="381900" cy="499200"/>
            </a:xfrm>
            <a:prstGeom prst="straightConnector1">
              <a:avLst/>
            </a:prstGeom>
            <a:noFill/>
            <a:ln w="38100" cap="flat" cmpd="sng">
              <a:solidFill>
                <a:srgbClr val="666666"/>
              </a:solidFill>
              <a:prstDash val="dash"/>
              <a:round/>
              <a:headEnd type="none" w="med" len="med"/>
              <a:tailEnd type="none" w="med" len="med"/>
            </a:ln>
          </p:spPr>
        </p:cxnSp>
        <p:cxnSp>
          <p:nvCxnSpPr>
            <p:cNvPr id="596" name="Google Shape;596;p41"/>
            <p:cNvCxnSpPr/>
            <p:nvPr/>
          </p:nvCxnSpPr>
          <p:spPr>
            <a:xfrm>
              <a:off x="7904450" y="2869983"/>
              <a:ext cx="398700" cy="356100"/>
            </a:xfrm>
            <a:prstGeom prst="straightConnector1">
              <a:avLst/>
            </a:prstGeom>
            <a:noFill/>
            <a:ln w="38100" cap="flat" cmpd="sng">
              <a:solidFill>
                <a:srgbClr val="666666"/>
              </a:solidFill>
              <a:prstDash val="dash"/>
              <a:round/>
              <a:headEnd type="none" w="med" len="med"/>
              <a:tailEnd type="none" w="med" len="med"/>
            </a:ln>
          </p:spPr>
        </p:cxnSp>
        <p:cxnSp>
          <p:nvCxnSpPr>
            <p:cNvPr id="597" name="Google Shape;597;p41"/>
            <p:cNvCxnSpPr>
              <a:stCxn id="592" idx="3"/>
              <a:endCxn id="593" idx="1"/>
            </p:cNvCxnSpPr>
            <p:nvPr/>
          </p:nvCxnSpPr>
          <p:spPr>
            <a:xfrm rot="10800000" flipH="1">
              <a:off x="9092233" y="3212081"/>
              <a:ext cx="362100" cy="330000"/>
            </a:xfrm>
            <a:prstGeom prst="straightConnector1">
              <a:avLst/>
            </a:prstGeom>
            <a:noFill/>
            <a:ln w="38100" cap="flat" cmpd="sng">
              <a:solidFill>
                <a:srgbClr val="666666"/>
              </a:solidFill>
              <a:prstDash val="dash"/>
              <a:round/>
              <a:headEnd type="none" w="med" len="med"/>
              <a:tailEnd type="none" w="med" len="med"/>
            </a:ln>
          </p:spPr>
        </p:cxnSp>
        <p:cxnSp>
          <p:nvCxnSpPr>
            <p:cNvPr id="598" name="Google Shape;598;p41"/>
            <p:cNvCxnSpPr>
              <a:stCxn id="593" idx="3"/>
              <a:endCxn id="594" idx="1"/>
            </p:cNvCxnSpPr>
            <p:nvPr/>
          </p:nvCxnSpPr>
          <p:spPr>
            <a:xfrm>
              <a:off x="10243166" y="3212131"/>
              <a:ext cx="724500" cy="592800"/>
            </a:xfrm>
            <a:prstGeom prst="straightConnector1">
              <a:avLst/>
            </a:prstGeom>
            <a:noFill/>
            <a:ln w="38100" cap="flat" cmpd="sng">
              <a:solidFill>
                <a:srgbClr val="666666"/>
              </a:solidFill>
              <a:prstDash val="dash"/>
              <a:round/>
              <a:headEnd type="none" w="med" len="med"/>
              <a:tailEnd type="none" w="med" len="med"/>
            </a:ln>
          </p:spPr>
        </p:cxnSp>
      </p:grpSp>
      <p:sp>
        <p:nvSpPr>
          <p:cNvPr id="599" name="Google Shape;599;p41"/>
          <p:cNvSpPr txBox="1"/>
          <p:nvPr/>
        </p:nvSpPr>
        <p:spPr>
          <a:xfrm>
            <a:off x="2034613" y="5351672"/>
            <a:ext cx="21945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Sequence of words</a:t>
            </a:r>
            <a:endParaRPr sz="2000" dirty="0">
              <a:latin typeface="+mn-lt"/>
            </a:endParaRPr>
          </a:p>
        </p:txBody>
      </p:sp>
      <p:sp>
        <p:nvSpPr>
          <p:cNvPr id="600" name="Google Shape;600;p41"/>
          <p:cNvSpPr txBox="1"/>
          <p:nvPr/>
        </p:nvSpPr>
        <p:spPr>
          <a:xfrm>
            <a:off x="7521028" y="5351672"/>
            <a:ext cx="2685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mn-lt"/>
              </a:rPr>
              <a:t>Sequence of locations</a:t>
            </a:r>
            <a:endParaRPr sz="200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Also, one-phase generative model</a:t>
            </a:r>
            <a:endParaRPr sz="4400" dirty="0"/>
          </a:p>
        </p:txBody>
      </p:sp>
      <p:sp>
        <p:nvSpPr>
          <p:cNvPr id="573" name="Google Shape;573;p40"/>
          <p:cNvSpPr txBox="1">
            <a:spLocks noGrp="1"/>
          </p:cNvSpPr>
          <p:nvPr>
            <p:ph idx="1"/>
          </p:nvPr>
        </p:nvSpPr>
        <p:spPr>
          <a:prstGeom prst="rect">
            <a:avLst/>
          </a:prstGeom>
        </p:spPr>
        <p:txBody>
          <a:bodyPr spcFirstLastPara="1" wrap="square" lIns="91425" tIns="91425" rIns="91425" bIns="91425" anchor="t" anchorCtr="0">
            <a:noAutofit/>
          </a:bodyPr>
          <a:lstStyle/>
          <a:p>
            <a:pPr>
              <a:buClr>
                <a:schemeClr val="dk1"/>
              </a:buClr>
              <a:buSzPts val="2400"/>
            </a:pPr>
            <a:r>
              <a:rPr lang="en-US" sz="2400" dirty="0"/>
              <a:t>Using a generative model to directly learn a cluster-aware hidden space rather than a 2-phase procedure</a:t>
            </a:r>
          </a:p>
          <a:p>
            <a:pPr>
              <a:buClr>
                <a:schemeClr val="dk1"/>
              </a:buClr>
              <a:buSzPts val="2400"/>
            </a:pPr>
            <a:r>
              <a:rPr lang="en-US" sz="2400" dirty="0">
                <a:solidFill>
                  <a:schemeClr val="dk1"/>
                </a:solidFill>
                <a:ea typeface="Merriweather"/>
                <a:cs typeface="Merriweather"/>
                <a:sym typeface="Merriweather"/>
              </a:rPr>
              <a:t>Can also be used for synthetic trajectory creation and anomaly detection</a:t>
            </a:r>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marL="0" indent="0">
              <a:buClr>
                <a:schemeClr val="dk1"/>
              </a:buClr>
              <a:buSzPts val="2400"/>
              <a:buNone/>
            </a:pPr>
            <a:endParaRPr lang="en-US" sz="2400" dirty="0"/>
          </a:p>
          <a:p>
            <a:pPr marL="419100" indent="-342900">
              <a:buClr>
                <a:schemeClr val="dk1"/>
              </a:buClr>
              <a:buSzPts val="2400"/>
            </a:pPr>
            <a:endParaRPr lang="en-US" sz="2400" dirty="0"/>
          </a:p>
        </p:txBody>
      </p:sp>
      <p:pic>
        <p:nvPicPr>
          <p:cNvPr id="574" name="Google Shape;574;p40"/>
          <p:cNvPicPr preferRelativeResize="0"/>
          <p:nvPr/>
        </p:nvPicPr>
        <p:blipFill>
          <a:blip r:embed="rId3">
            <a:alphaModFix/>
          </a:blip>
          <a:stretch>
            <a:fillRect/>
          </a:stretch>
        </p:blipFill>
        <p:spPr>
          <a:xfrm>
            <a:off x="1145773" y="3482409"/>
            <a:ext cx="3509350" cy="2342875"/>
          </a:xfrm>
          <a:prstGeom prst="rect">
            <a:avLst/>
          </a:prstGeom>
          <a:noFill/>
          <a:ln>
            <a:noFill/>
          </a:ln>
        </p:spPr>
      </p:pic>
      <p:pic>
        <p:nvPicPr>
          <p:cNvPr id="575" name="Google Shape;575;p40"/>
          <p:cNvPicPr preferRelativeResize="0"/>
          <p:nvPr/>
        </p:nvPicPr>
        <p:blipFill>
          <a:blip r:embed="rId4">
            <a:alphaModFix/>
          </a:blip>
          <a:stretch>
            <a:fillRect/>
          </a:stretch>
        </p:blipFill>
        <p:spPr>
          <a:xfrm>
            <a:off x="5103993" y="5025983"/>
            <a:ext cx="6703026" cy="749950"/>
          </a:xfrm>
          <a:prstGeom prst="rect">
            <a:avLst/>
          </a:prstGeom>
          <a:noFill/>
          <a:ln>
            <a:noFill/>
          </a:ln>
        </p:spPr>
      </p:pic>
      <p:sp>
        <p:nvSpPr>
          <p:cNvPr id="576" name="Google Shape;576;p40"/>
          <p:cNvSpPr txBox="1"/>
          <p:nvPr/>
        </p:nvSpPr>
        <p:spPr>
          <a:xfrm>
            <a:off x="1410398" y="5808283"/>
            <a:ext cx="28083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Embedding by generative model</a:t>
            </a:r>
            <a:endParaRPr sz="1800" dirty="0">
              <a:latin typeface="+mn-lt"/>
            </a:endParaRPr>
          </a:p>
        </p:txBody>
      </p:sp>
      <p:sp>
        <p:nvSpPr>
          <p:cNvPr id="577" name="Google Shape;577;p40"/>
          <p:cNvSpPr txBox="1"/>
          <p:nvPr/>
        </p:nvSpPr>
        <p:spPr>
          <a:xfrm>
            <a:off x="6141748" y="57759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Interpolation between two augmented trajectories</a:t>
            </a:r>
            <a:endParaRPr sz="1800">
              <a:latin typeface="+mn-lt"/>
            </a:endParaRPr>
          </a:p>
        </p:txBody>
      </p:sp>
      <p:pic>
        <p:nvPicPr>
          <p:cNvPr id="578" name="Google Shape;578;p40"/>
          <p:cNvPicPr preferRelativeResize="0"/>
          <p:nvPr/>
        </p:nvPicPr>
        <p:blipFill rotWithShape="1">
          <a:blip r:embed="rId5">
            <a:alphaModFix/>
          </a:blip>
          <a:srcRect l="52651" t="9609" r="2447" b="35664"/>
          <a:stretch/>
        </p:blipFill>
        <p:spPr>
          <a:xfrm>
            <a:off x="9197097" y="3429000"/>
            <a:ext cx="1810651" cy="1200708"/>
          </a:xfrm>
          <a:prstGeom prst="rect">
            <a:avLst/>
          </a:prstGeom>
          <a:noFill/>
          <a:ln>
            <a:noFill/>
          </a:ln>
        </p:spPr>
      </p:pic>
      <p:sp>
        <p:nvSpPr>
          <p:cNvPr id="579" name="Google Shape;579;p40"/>
          <p:cNvSpPr/>
          <p:nvPr/>
        </p:nvSpPr>
        <p:spPr>
          <a:xfrm>
            <a:off x="8398248" y="3676861"/>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580" name="Google Shape;580;p40"/>
          <p:cNvPicPr preferRelativeResize="0"/>
          <p:nvPr/>
        </p:nvPicPr>
        <p:blipFill rotWithShape="1">
          <a:blip r:embed="rId6">
            <a:alphaModFix/>
          </a:blip>
          <a:srcRect l="17996" t="77516" r="15350"/>
          <a:stretch/>
        </p:blipFill>
        <p:spPr>
          <a:xfrm>
            <a:off x="5568622" y="3548746"/>
            <a:ext cx="2413284" cy="808825"/>
          </a:xfrm>
          <a:prstGeom prst="rect">
            <a:avLst/>
          </a:prstGeom>
          <a:noFill/>
          <a:ln>
            <a:noFill/>
          </a:ln>
        </p:spPr>
      </p:pic>
      <p:sp>
        <p:nvSpPr>
          <p:cNvPr id="581" name="Google Shape;581;p40"/>
          <p:cNvSpPr txBox="1"/>
          <p:nvPr/>
        </p:nvSpPr>
        <p:spPr>
          <a:xfrm>
            <a:off x="6141748" y="44805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Directly learns a cluster-aware hidden space</a:t>
            </a:r>
            <a:endParaRPr sz="180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Motivation</a:t>
            </a:r>
            <a:endParaRPr sz="4400" dirty="0">
              <a:ea typeface="Calibri"/>
              <a:cs typeface="Calibri"/>
              <a:sym typeface="Calibri"/>
            </a:endParaRPr>
          </a:p>
        </p:txBody>
      </p:sp>
      <p:sp>
        <p:nvSpPr>
          <p:cNvPr id="86" name="Google Shape;86;p15"/>
          <p:cNvSpPr txBox="1">
            <a:spLocks noGrp="1"/>
          </p:cNvSpPr>
          <p:nvPr>
            <p:ph type="subTitle" idx="4294967295"/>
          </p:nvPr>
        </p:nvSpPr>
        <p:spPr>
          <a:xfrm>
            <a:off x="8959189" y="628459"/>
            <a:ext cx="3459162" cy="4451350"/>
          </a:xfrm>
          <a:prstGeom prst="rect">
            <a:avLst/>
          </a:prstGeom>
        </p:spPr>
        <p:txBody>
          <a:bodyPr spcFirstLastPara="1" wrap="square" lIns="91425" tIns="91425" rIns="91425" bIns="91425" anchor="t" anchorCtr="0">
            <a:noAutofit/>
          </a:bodyPr>
          <a:lstStyle/>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COVID 19 </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User Profiling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Recommendations</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Ads targeting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Insurance</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Threats Detection</a:t>
            </a:r>
            <a:endParaRPr sz="2600" dirty="0">
              <a:solidFill>
                <a:srgbClr val="666666"/>
              </a:solidFill>
              <a:ea typeface="Roboto Slab"/>
              <a:cs typeface="Roboto Slab"/>
              <a:sym typeface="Roboto Slab"/>
            </a:endParaRPr>
          </a:p>
        </p:txBody>
      </p:sp>
      <p:sp>
        <p:nvSpPr>
          <p:cNvPr id="80" name="Google Shape;80;p15"/>
          <p:cNvSpPr txBox="1"/>
          <p:nvPr/>
        </p:nvSpPr>
        <p:spPr>
          <a:xfrm>
            <a:off x="4406889" y="5159309"/>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grpSp>
        <p:nvGrpSpPr>
          <p:cNvPr id="81" name="Google Shape;81;p15"/>
          <p:cNvGrpSpPr/>
          <p:nvPr/>
        </p:nvGrpSpPr>
        <p:grpSpPr>
          <a:xfrm>
            <a:off x="4350900" y="1737481"/>
            <a:ext cx="3035400" cy="2994600"/>
            <a:chOff x="4655700" y="1476225"/>
            <a:chExt cx="3035400" cy="2994600"/>
          </a:xfrm>
        </p:grpSpPr>
        <p:sp>
          <p:nvSpPr>
            <p:cNvPr id="82" name="Google Shape;82;p15"/>
            <p:cNvSpPr/>
            <p:nvPr/>
          </p:nvSpPr>
          <p:spPr>
            <a:xfrm>
              <a:off x="4655700" y="1476225"/>
              <a:ext cx="3035400" cy="2994600"/>
            </a:xfrm>
            <a:prstGeom prst="ellipse">
              <a:avLst/>
            </a:prstGeom>
            <a:solidFill>
              <a:srgbClr val="EFEFEF"/>
            </a:solid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3" name="Google Shape;83;p15"/>
            <p:cNvPicPr preferRelativeResize="0"/>
            <p:nvPr/>
          </p:nvPicPr>
          <p:blipFill>
            <a:blip r:embed="rId3">
              <a:alphaModFix/>
            </a:blip>
            <a:stretch>
              <a:fillRect/>
            </a:stretch>
          </p:blipFill>
          <p:spPr>
            <a:xfrm>
              <a:off x="6080880" y="1822375"/>
              <a:ext cx="1422670" cy="1411485"/>
            </a:xfrm>
            <a:prstGeom prst="rect">
              <a:avLst/>
            </a:prstGeom>
            <a:noFill/>
            <a:ln>
              <a:noFill/>
            </a:ln>
          </p:spPr>
        </p:pic>
        <p:pic>
          <p:nvPicPr>
            <p:cNvPr id="84" name="Google Shape;84;p15"/>
            <p:cNvPicPr preferRelativeResize="0"/>
            <p:nvPr/>
          </p:nvPicPr>
          <p:blipFill>
            <a:blip r:embed="rId4">
              <a:alphaModFix/>
            </a:blip>
            <a:stretch>
              <a:fillRect/>
            </a:stretch>
          </p:blipFill>
          <p:spPr>
            <a:xfrm>
              <a:off x="4711689" y="2508441"/>
              <a:ext cx="1152060" cy="1143000"/>
            </a:xfrm>
            <a:prstGeom prst="rect">
              <a:avLst/>
            </a:prstGeom>
            <a:noFill/>
            <a:ln>
              <a:noFill/>
            </a:ln>
          </p:spPr>
        </p:pic>
        <p:pic>
          <p:nvPicPr>
            <p:cNvPr id="85" name="Google Shape;85;p15"/>
            <p:cNvPicPr preferRelativeResize="0"/>
            <p:nvPr/>
          </p:nvPicPr>
          <p:blipFill>
            <a:blip r:embed="rId5">
              <a:alphaModFix/>
            </a:blip>
            <a:stretch>
              <a:fillRect/>
            </a:stretch>
          </p:blipFill>
          <p:spPr>
            <a:xfrm>
              <a:off x="4834400" y="1538700"/>
              <a:ext cx="1590125" cy="1590125"/>
            </a:xfrm>
            <a:prstGeom prst="rect">
              <a:avLst/>
            </a:prstGeom>
            <a:noFill/>
            <a:ln>
              <a:noFill/>
            </a:ln>
          </p:spPr>
        </p:pic>
      </p:grpSp>
      <p:sp>
        <p:nvSpPr>
          <p:cNvPr id="88" name="Google Shape;88;p15"/>
          <p:cNvSpPr/>
          <p:nvPr/>
        </p:nvSpPr>
        <p:spPr>
          <a:xfrm>
            <a:off x="7576113" y="2754200"/>
            <a:ext cx="526200" cy="612900"/>
          </a:xfrm>
          <a:prstGeom prst="rightArrow">
            <a:avLst>
              <a:gd name="adj1" fmla="val 50000"/>
              <a:gd name="adj2" fmla="val 50000"/>
            </a:avLst>
          </a:prstGeom>
          <a:solidFill>
            <a:srgbClr val="EA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89" name="Google Shape;89;p15"/>
          <p:cNvGrpSpPr/>
          <p:nvPr/>
        </p:nvGrpSpPr>
        <p:grpSpPr>
          <a:xfrm>
            <a:off x="8130900" y="1722475"/>
            <a:ext cx="906877" cy="4064650"/>
            <a:chOff x="8130900" y="1341475"/>
            <a:chExt cx="906877" cy="4064650"/>
          </a:xfrm>
        </p:grpSpPr>
        <p:pic>
          <p:nvPicPr>
            <p:cNvPr id="90" name="Google Shape;90;p15"/>
            <p:cNvPicPr preferRelativeResize="0"/>
            <p:nvPr/>
          </p:nvPicPr>
          <p:blipFill>
            <a:blip r:embed="rId6">
              <a:alphaModFix/>
            </a:blip>
            <a:stretch>
              <a:fillRect/>
            </a:stretch>
          </p:blipFill>
          <p:spPr>
            <a:xfrm>
              <a:off x="8272050" y="1341475"/>
              <a:ext cx="613025" cy="613025"/>
            </a:xfrm>
            <a:prstGeom prst="rect">
              <a:avLst/>
            </a:prstGeom>
            <a:noFill/>
            <a:ln>
              <a:noFill/>
            </a:ln>
          </p:spPr>
        </p:pic>
        <p:pic>
          <p:nvPicPr>
            <p:cNvPr id="91" name="Google Shape;91;p15"/>
            <p:cNvPicPr preferRelativeResize="0"/>
            <p:nvPr/>
          </p:nvPicPr>
          <p:blipFill>
            <a:blip r:embed="rId7">
              <a:alphaModFix/>
            </a:blip>
            <a:stretch>
              <a:fillRect/>
            </a:stretch>
          </p:blipFill>
          <p:spPr>
            <a:xfrm>
              <a:off x="8268700" y="2170844"/>
              <a:ext cx="526200" cy="604580"/>
            </a:xfrm>
            <a:prstGeom prst="rect">
              <a:avLst/>
            </a:prstGeom>
            <a:noFill/>
            <a:ln>
              <a:noFill/>
            </a:ln>
          </p:spPr>
        </p:pic>
        <p:pic>
          <p:nvPicPr>
            <p:cNvPr id="92" name="Google Shape;92;p15"/>
            <p:cNvPicPr preferRelativeResize="0"/>
            <p:nvPr/>
          </p:nvPicPr>
          <p:blipFill>
            <a:blip r:embed="rId8">
              <a:alphaModFix/>
            </a:blip>
            <a:stretch>
              <a:fillRect/>
            </a:stretch>
          </p:blipFill>
          <p:spPr>
            <a:xfrm>
              <a:off x="8130900" y="2991763"/>
              <a:ext cx="906877" cy="604575"/>
            </a:xfrm>
            <a:prstGeom prst="rect">
              <a:avLst/>
            </a:prstGeom>
            <a:noFill/>
            <a:ln>
              <a:noFill/>
            </a:ln>
          </p:spPr>
        </p:pic>
        <p:pic>
          <p:nvPicPr>
            <p:cNvPr id="93" name="Google Shape;93;p15"/>
            <p:cNvPicPr preferRelativeResize="0"/>
            <p:nvPr/>
          </p:nvPicPr>
          <p:blipFill>
            <a:blip r:embed="rId9">
              <a:alphaModFix/>
            </a:blip>
            <a:stretch>
              <a:fillRect/>
            </a:stretch>
          </p:blipFill>
          <p:spPr>
            <a:xfrm>
              <a:off x="8277825" y="3872412"/>
              <a:ext cx="613025" cy="613054"/>
            </a:xfrm>
            <a:prstGeom prst="rect">
              <a:avLst/>
            </a:prstGeom>
            <a:noFill/>
            <a:ln>
              <a:noFill/>
            </a:ln>
          </p:spPr>
        </p:pic>
        <p:pic>
          <p:nvPicPr>
            <p:cNvPr id="94" name="Google Shape;94;p15"/>
            <p:cNvPicPr preferRelativeResize="0"/>
            <p:nvPr/>
          </p:nvPicPr>
          <p:blipFill>
            <a:blip r:embed="rId10">
              <a:alphaModFix/>
            </a:blip>
            <a:stretch>
              <a:fillRect/>
            </a:stretch>
          </p:blipFill>
          <p:spPr>
            <a:xfrm>
              <a:off x="8192313" y="4633625"/>
              <a:ext cx="772500" cy="772500"/>
            </a:xfrm>
            <a:prstGeom prst="rect">
              <a:avLst/>
            </a:prstGeom>
            <a:noFill/>
            <a:ln>
              <a:noFill/>
            </a:ln>
          </p:spPr>
        </p:pic>
      </p:grpSp>
      <p:pic>
        <p:nvPicPr>
          <p:cNvPr id="96" name="Google Shape;96;p15"/>
          <p:cNvPicPr preferRelativeResize="0"/>
          <p:nvPr/>
        </p:nvPicPr>
        <p:blipFill>
          <a:blip r:embed="rId11">
            <a:alphaModFix/>
          </a:blip>
          <a:stretch>
            <a:fillRect/>
          </a:stretch>
        </p:blipFill>
        <p:spPr>
          <a:xfrm>
            <a:off x="8277888" y="879775"/>
            <a:ext cx="612900" cy="612900"/>
          </a:xfrm>
          <a:prstGeom prst="rect">
            <a:avLst/>
          </a:prstGeom>
          <a:noFill/>
          <a:ln>
            <a:noFill/>
          </a:ln>
        </p:spPr>
      </p:pic>
      <p:pic>
        <p:nvPicPr>
          <p:cNvPr id="97" name="Google Shape;97;p15"/>
          <p:cNvPicPr preferRelativeResize="0"/>
          <p:nvPr/>
        </p:nvPicPr>
        <p:blipFill>
          <a:blip r:embed="rId12">
            <a:alphaModFix/>
          </a:blip>
          <a:stretch>
            <a:fillRect/>
          </a:stretch>
        </p:blipFill>
        <p:spPr>
          <a:xfrm>
            <a:off x="4746585" y="3091668"/>
            <a:ext cx="2542509" cy="1799050"/>
          </a:xfrm>
          <a:prstGeom prst="rect">
            <a:avLst/>
          </a:prstGeom>
          <a:noFill/>
          <a:ln>
            <a:noFill/>
          </a:ln>
        </p:spPr>
      </p:pic>
      <p:sp>
        <p:nvSpPr>
          <p:cNvPr id="28" name="Google Shape;117;p16">
            <a:extLst>
              <a:ext uri="{FF2B5EF4-FFF2-40B4-BE49-F238E27FC236}">
                <a16:creationId xmlns:a16="http://schemas.microsoft.com/office/drawing/2014/main" id="{EE2A1CAF-F406-BD4F-98EA-9762C7C11B71}"/>
              </a:ext>
            </a:extLst>
          </p:cNvPr>
          <p:cNvSpPr txBox="1"/>
          <p:nvPr/>
        </p:nvSpPr>
        <p:spPr>
          <a:xfrm>
            <a:off x="210694" y="2207308"/>
            <a:ext cx="3921671" cy="2972382"/>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latin typeface="+mn-lt"/>
              </a:rPr>
              <a:t>Mobility behavior</a:t>
            </a:r>
            <a:r>
              <a:rPr lang="en-US" sz="2800" dirty="0">
                <a:latin typeface="+mn-lt"/>
              </a:rPr>
              <a:t>: </a:t>
            </a:r>
          </a:p>
          <a:p>
            <a:pPr marL="0" lvl="0" indent="0" algn="l" rtl="0">
              <a:spcBef>
                <a:spcPts val="0"/>
              </a:spcBef>
              <a:spcAft>
                <a:spcPts val="0"/>
              </a:spcAft>
              <a:buClr>
                <a:schemeClr val="dk1"/>
              </a:buClr>
              <a:buSzPts val="1100"/>
              <a:buFont typeface="Arial"/>
              <a:buNone/>
            </a:pPr>
            <a:r>
              <a:rPr lang="en-US" sz="2800" dirty="0">
                <a:latin typeface="+mn-lt"/>
              </a:rPr>
              <a:t>travel activity describing a user’s movements, e.g., work commute, shopping, school commute, dining</a:t>
            </a:r>
            <a:endParaRPr sz="2800" dirty="0">
              <a:latin typeface="+mn-lt"/>
            </a:endParaRPr>
          </a:p>
          <a:p>
            <a:pPr marL="0" lvl="0" indent="0" algn="l" rtl="0">
              <a:spcBef>
                <a:spcPts val="0"/>
              </a:spcBef>
              <a:spcAft>
                <a:spcPts val="0"/>
              </a:spcAft>
              <a:buClr>
                <a:schemeClr val="dk1"/>
              </a:buClr>
              <a:buSzPts val="1100"/>
              <a:buFont typeface="Arial"/>
              <a:buNone/>
            </a:pPr>
            <a:endParaRPr sz="2800" dirty="0">
              <a:latin typeface="+mn-lt"/>
            </a:endParaRPr>
          </a:p>
          <a:p>
            <a:pPr marL="0" lvl="0" indent="0" algn="l" rtl="0">
              <a:spcBef>
                <a:spcPts val="0"/>
              </a:spcBef>
              <a:spcAft>
                <a:spcPts val="0"/>
              </a:spcAft>
              <a:buNone/>
            </a:pPr>
            <a:endParaRPr sz="28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8ACC-AE4A-7240-B2D0-BB5ADD99C277}"/>
              </a:ext>
            </a:extLst>
          </p:cNvPr>
          <p:cNvSpPr>
            <a:spLocks noGrp="1"/>
          </p:cNvSpPr>
          <p:nvPr>
            <p:ph type="title"/>
          </p:nvPr>
        </p:nvSpPr>
        <p:spPr/>
        <p:txBody>
          <a:bodyPr/>
          <a:lstStyle/>
          <a:p>
            <a:r>
              <a:rPr lang="en-US" dirty="0">
                <a:solidFill>
                  <a:schemeClr val="dk1"/>
                </a:solidFill>
                <a:ea typeface="Calibri"/>
                <a:cs typeface="Calibri"/>
                <a:sym typeface="Calibri"/>
              </a:rPr>
              <a:t>Future Work: </a:t>
            </a:r>
            <a:r>
              <a:rPr lang="en-US" dirty="0" err="1">
                <a:solidFill>
                  <a:schemeClr val="dk1"/>
                </a:solidFill>
                <a:ea typeface="Calibri"/>
                <a:cs typeface="Calibri"/>
                <a:sym typeface="Calibri"/>
              </a:rPr>
              <a:t>Explainability</a:t>
            </a:r>
            <a:endParaRPr lang="en-US" dirty="0"/>
          </a:p>
        </p:txBody>
      </p:sp>
      <p:sp>
        <p:nvSpPr>
          <p:cNvPr id="3" name="Content Placeholder 2">
            <a:extLst>
              <a:ext uri="{FF2B5EF4-FFF2-40B4-BE49-F238E27FC236}">
                <a16:creationId xmlns:a16="http://schemas.microsoft.com/office/drawing/2014/main" id="{F5BD65EB-CFFC-7940-8A6D-21751B8C403C}"/>
              </a:ext>
            </a:extLst>
          </p:cNvPr>
          <p:cNvSpPr>
            <a:spLocks noGrp="1"/>
          </p:cNvSpPr>
          <p:nvPr>
            <p:ph idx="1"/>
          </p:nvPr>
        </p:nvSpPr>
        <p:spPr/>
        <p:txBody>
          <a:bodyPr/>
          <a:lstStyle/>
          <a:p>
            <a:r>
              <a:rPr lang="en-US" dirty="0"/>
              <a:t>How to generate meaningful (explainable) embeddings to explain the clustering results</a:t>
            </a:r>
          </a:p>
          <a:p>
            <a:pPr lvl="1"/>
            <a:r>
              <a:rPr lang="en-US" dirty="0"/>
              <a:t>provide semantic meanings of individual clusters</a:t>
            </a:r>
          </a:p>
          <a:p>
            <a:pPr lvl="1"/>
            <a:r>
              <a:rPr lang="en-US" dirty="0"/>
              <a:t>understand outlier trajectories</a:t>
            </a:r>
          </a:p>
          <a:p>
            <a:pPr lvl="1"/>
            <a:endParaRPr lang="en-US" dirty="0"/>
          </a:p>
        </p:txBody>
      </p:sp>
      <p:sp>
        <p:nvSpPr>
          <p:cNvPr id="4" name="Slide Number Placeholder 3">
            <a:extLst>
              <a:ext uri="{FF2B5EF4-FFF2-40B4-BE49-F238E27FC236}">
                <a16:creationId xmlns:a16="http://schemas.microsoft.com/office/drawing/2014/main" id="{C2F87565-18C0-4B40-BE10-317890C84DF9}"/>
              </a:ext>
            </a:extLst>
          </p:cNvPr>
          <p:cNvSpPr>
            <a:spLocks noGrp="1"/>
          </p:cNvSpPr>
          <p:nvPr>
            <p:ph type="sldNum" sz="quarter" idx="12"/>
          </p:nvPr>
        </p:nvSpPr>
        <p:spPr/>
        <p:txBody>
          <a:bodyPr/>
          <a:lstStyle/>
          <a:p>
            <a:fld id="{F5A137E7-F180-D043-87BE-208C74AB267C}" type="slidenum">
              <a:rPr lang="en-US" smtClean="0">
                <a:latin typeface="+mn-lt"/>
              </a:rPr>
              <a:pPr/>
              <a:t>30</a:t>
            </a:fld>
            <a:endParaRPr lang="en-US">
              <a:latin typeface="+mn-lt"/>
            </a:endParaRPr>
          </a:p>
        </p:txBody>
      </p:sp>
      <p:pic>
        <p:nvPicPr>
          <p:cNvPr id="5" name="Google Shape;574;p40">
            <a:extLst>
              <a:ext uri="{FF2B5EF4-FFF2-40B4-BE49-F238E27FC236}">
                <a16:creationId xmlns:a16="http://schemas.microsoft.com/office/drawing/2014/main" id="{85E80FF3-125C-434D-8C77-334778258A4A}"/>
              </a:ext>
            </a:extLst>
          </p:cNvPr>
          <p:cNvPicPr preferRelativeResize="0"/>
          <p:nvPr/>
        </p:nvPicPr>
        <p:blipFill>
          <a:blip r:embed="rId2">
            <a:alphaModFix/>
          </a:blip>
          <a:stretch>
            <a:fillRect/>
          </a:stretch>
        </p:blipFill>
        <p:spPr>
          <a:xfrm>
            <a:off x="4341325" y="3557787"/>
            <a:ext cx="3509350" cy="2342875"/>
          </a:xfrm>
          <a:prstGeom prst="rect">
            <a:avLst/>
          </a:prstGeom>
          <a:noFill/>
          <a:ln>
            <a:noFill/>
          </a:ln>
        </p:spPr>
      </p:pic>
      <p:pic>
        <p:nvPicPr>
          <p:cNvPr id="6" name="Google Shape;578;p40">
            <a:extLst>
              <a:ext uri="{FF2B5EF4-FFF2-40B4-BE49-F238E27FC236}">
                <a16:creationId xmlns:a16="http://schemas.microsoft.com/office/drawing/2014/main" id="{8B33CA0C-EC6E-E541-844C-0EDF62A21227}"/>
              </a:ext>
            </a:extLst>
          </p:cNvPr>
          <p:cNvPicPr preferRelativeResize="0"/>
          <p:nvPr/>
        </p:nvPicPr>
        <p:blipFill rotWithShape="1">
          <a:blip r:embed="rId3">
            <a:alphaModFix/>
          </a:blip>
          <a:srcRect l="52651" t="9609" r="2447" b="35664"/>
          <a:stretch/>
        </p:blipFill>
        <p:spPr>
          <a:xfrm>
            <a:off x="9248611" y="4128870"/>
            <a:ext cx="1810651" cy="1200708"/>
          </a:xfrm>
          <a:prstGeom prst="rect">
            <a:avLst/>
          </a:prstGeom>
          <a:noFill/>
          <a:ln>
            <a:noFill/>
          </a:ln>
        </p:spPr>
      </p:pic>
      <p:sp>
        <p:nvSpPr>
          <p:cNvPr id="7" name="Google Shape;579;p40">
            <a:extLst>
              <a:ext uri="{FF2B5EF4-FFF2-40B4-BE49-F238E27FC236}">
                <a16:creationId xmlns:a16="http://schemas.microsoft.com/office/drawing/2014/main" id="{88049346-2459-B04E-9DD8-B6C4B3FB2DF6}"/>
              </a:ext>
            </a:extLst>
          </p:cNvPr>
          <p:cNvSpPr/>
          <p:nvPr/>
        </p:nvSpPr>
        <p:spPr>
          <a:xfrm>
            <a:off x="8320293" y="4452925"/>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 name="Google Shape;580;p40">
            <a:extLst>
              <a:ext uri="{FF2B5EF4-FFF2-40B4-BE49-F238E27FC236}">
                <a16:creationId xmlns:a16="http://schemas.microsoft.com/office/drawing/2014/main" id="{977C3975-0E35-CC48-910B-4EE8137EAEC2}"/>
              </a:ext>
            </a:extLst>
          </p:cNvPr>
          <p:cNvPicPr preferRelativeResize="0"/>
          <p:nvPr/>
        </p:nvPicPr>
        <p:blipFill rotWithShape="1">
          <a:blip r:embed="rId4">
            <a:alphaModFix/>
          </a:blip>
          <a:srcRect l="17996" t="77516" r="15350"/>
          <a:stretch/>
        </p:blipFill>
        <p:spPr>
          <a:xfrm>
            <a:off x="660063" y="4393971"/>
            <a:ext cx="2413284" cy="808825"/>
          </a:xfrm>
          <a:prstGeom prst="rect">
            <a:avLst/>
          </a:prstGeom>
          <a:noFill/>
          <a:ln>
            <a:noFill/>
          </a:ln>
        </p:spPr>
      </p:pic>
      <p:sp>
        <p:nvSpPr>
          <p:cNvPr id="9" name="Google Shape;579;p40">
            <a:extLst>
              <a:ext uri="{FF2B5EF4-FFF2-40B4-BE49-F238E27FC236}">
                <a16:creationId xmlns:a16="http://schemas.microsoft.com/office/drawing/2014/main" id="{722E90F0-BBCC-EF4D-9236-5799F2C905B1}"/>
              </a:ext>
            </a:extLst>
          </p:cNvPr>
          <p:cNvSpPr/>
          <p:nvPr/>
        </p:nvSpPr>
        <p:spPr>
          <a:xfrm>
            <a:off x="3514578" y="4452924"/>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extLst>
      <p:ext uri="{BB962C8B-B14F-4D97-AF65-F5344CB8AC3E}">
        <p14:creationId xmlns:p14="http://schemas.microsoft.com/office/powerpoint/2010/main" val="300168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FFE4-E7DC-8A4E-B334-EEBAD9C56679}"/>
              </a:ext>
            </a:extLst>
          </p:cNvPr>
          <p:cNvSpPr>
            <a:spLocks noGrp="1"/>
          </p:cNvSpPr>
          <p:nvPr>
            <p:ph type="title"/>
          </p:nvPr>
        </p:nvSpPr>
        <p:spPr/>
        <p:txBody>
          <a:bodyPr/>
          <a:lstStyle/>
          <a:p>
            <a:r>
              <a:rPr lang="en-US" dirty="0"/>
              <a:t>NGA High Dimensional Nearest Neighbor (2021 – 2023)</a:t>
            </a:r>
          </a:p>
        </p:txBody>
      </p:sp>
      <p:sp>
        <p:nvSpPr>
          <p:cNvPr id="3" name="Content Placeholder 2">
            <a:extLst>
              <a:ext uri="{FF2B5EF4-FFF2-40B4-BE49-F238E27FC236}">
                <a16:creationId xmlns:a16="http://schemas.microsoft.com/office/drawing/2014/main" id="{DFBB1A59-F4C2-264E-A5C4-F8222B6BFCAD}"/>
              </a:ext>
            </a:extLst>
          </p:cNvPr>
          <p:cNvSpPr>
            <a:spLocks noGrp="1"/>
          </p:cNvSpPr>
          <p:nvPr>
            <p:ph idx="1"/>
          </p:nvPr>
        </p:nvSpPr>
        <p:spPr>
          <a:xfrm>
            <a:off x="838200" y="1825624"/>
            <a:ext cx="5028210" cy="4917217"/>
          </a:xfrm>
        </p:spPr>
        <p:txBody>
          <a:bodyPr>
            <a:noAutofit/>
          </a:bodyPr>
          <a:lstStyle/>
          <a:p>
            <a:pPr>
              <a:lnSpc>
                <a:spcPct val="100000"/>
              </a:lnSpc>
            </a:pPr>
            <a:r>
              <a:rPr lang="en-US" sz="2400" dirty="0"/>
              <a:t>Building a unified system for efficiently indexing and matching high-dimensional, massive, </a:t>
            </a:r>
            <a:r>
              <a:rPr lang="en-US" sz="2400" dirty="0">
                <a:solidFill>
                  <a:srgbClr val="C00000"/>
                </a:solidFill>
              </a:rPr>
              <a:t>heterogeneous global reference data </a:t>
            </a:r>
            <a:r>
              <a:rPr lang="en-US" sz="2400" dirty="0"/>
              <a:t>and image features for geolocating image data taken at ground level </a:t>
            </a:r>
          </a:p>
          <a:p>
            <a:pPr lvl="1">
              <a:lnSpc>
                <a:spcPct val="100000"/>
              </a:lnSpc>
            </a:pPr>
            <a:r>
              <a:rPr lang="en-US" sz="2000" b="1" dirty="0"/>
              <a:t>UMN</a:t>
            </a:r>
            <a:r>
              <a:rPr lang="en-US" sz="2000" dirty="0"/>
              <a:t>: Heterogeneous Geographic Data Fusion using Knowledge Graphs</a:t>
            </a:r>
          </a:p>
          <a:p>
            <a:pPr lvl="1">
              <a:lnSpc>
                <a:spcPct val="100000"/>
              </a:lnSpc>
            </a:pPr>
            <a:r>
              <a:rPr lang="en-US" sz="2000" b="1" dirty="0"/>
              <a:t>USC ISI</a:t>
            </a:r>
            <a:r>
              <a:rPr lang="en-US" sz="2000" dirty="0"/>
              <a:t>: Domain-Aware Representation Learning for Multi-Modal Geographic Knowledge Graphs</a:t>
            </a:r>
          </a:p>
          <a:p>
            <a:pPr lvl="1">
              <a:lnSpc>
                <a:spcPct val="100000"/>
              </a:lnSpc>
            </a:pPr>
            <a:r>
              <a:rPr lang="en-US" sz="2000" b="1" dirty="0"/>
              <a:t>USC ISI</a:t>
            </a:r>
            <a:r>
              <a:rPr lang="en-US" sz="2000" dirty="0"/>
              <a:t>: Fast Indexing and Matching</a:t>
            </a:r>
          </a:p>
        </p:txBody>
      </p:sp>
      <p:pic>
        <p:nvPicPr>
          <p:cNvPr id="5" name="Picture 4">
            <a:extLst>
              <a:ext uri="{FF2B5EF4-FFF2-40B4-BE49-F238E27FC236}">
                <a16:creationId xmlns:a16="http://schemas.microsoft.com/office/drawing/2014/main" id="{3B97A1FE-D0A9-6F46-9554-36453C7FAEF9}"/>
              </a:ext>
            </a:extLst>
          </p:cNvPr>
          <p:cNvPicPr>
            <a:picLocks noChangeAspect="1"/>
          </p:cNvPicPr>
          <p:nvPr/>
        </p:nvPicPr>
        <p:blipFill>
          <a:blip r:embed="rId3"/>
          <a:stretch>
            <a:fillRect/>
          </a:stretch>
        </p:blipFill>
        <p:spPr>
          <a:xfrm>
            <a:off x="6096000" y="1548542"/>
            <a:ext cx="5918200" cy="5194300"/>
          </a:xfrm>
          <a:prstGeom prst="rect">
            <a:avLst/>
          </a:prstGeom>
        </p:spPr>
      </p:pic>
    </p:spTree>
    <p:extLst>
      <p:ext uri="{BB962C8B-B14F-4D97-AF65-F5344CB8AC3E}">
        <p14:creationId xmlns:p14="http://schemas.microsoft.com/office/powerpoint/2010/main" val="303727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16847-4F5A-994F-8757-E75EAEAF6A96}"/>
              </a:ext>
            </a:extLst>
          </p:cNvPr>
          <p:cNvSpPr>
            <a:spLocks noGrp="1"/>
          </p:cNvSpPr>
          <p:nvPr>
            <p:ph type="title"/>
          </p:nvPr>
        </p:nvSpPr>
        <p:spPr/>
        <p:txBody>
          <a:bodyPr/>
          <a:lstStyle/>
          <a:p>
            <a:r>
              <a:rPr lang="en-US" dirty="0"/>
              <a:t>Heterogeneous Geographic Data Fusion using Knowledge Graphs</a:t>
            </a:r>
          </a:p>
        </p:txBody>
      </p:sp>
      <p:sp>
        <p:nvSpPr>
          <p:cNvPr id="4" name="Content Placeholder 3">
            <a:extLst>
              <a:ext uri="{FF2B5EF4-FFF2-40B4-BE49-F238E27FC236}">
                <a16:creationId xmlns:a16="http://schemas.microsoft.com/office/drawing/2014/main" id="{770BB575-6AFD-EE4A-BC89-59CED6D84D3F}"/>
              </a:ext>
            </a:extLst>
          </p:cNvPr>
          <p:cNvSpPr>
            <a:spLocks noGrp="1"/>
          </p:cNvSpPr>
          <p:nvPr>
            <p:ph sz="half" idx="1"/>
          </p:nvPr>
        </p:nvSpPr>
        <p:spPr/>
        <p:txBody>
          <a:bodyPr>
            <a:noAutofit/>
          </a:bodyPr>
          <a:lstStyle/>
          <a:p>
            <a:pPr marL="0" indent="0">
              <a:buNone/>
            </a:pPr>
            <a:r>
              <a:rPr lang="en-US" sz="2400" b="1" dirty="0"/>
              <a:t>Prior Work</a:t>
            </a:r>
          </a:p>
          <a:p>
            <a:r>
              <a:rPr lang="en-US" sz="2400" dirty="0"/>
              <a:t>Mapping heterogeneous data sources into knowledge graphs </a:t>
            </a:r>
          </a:p>
          <a:p>
            <a:r>
              <a:rPr lang="en-US" sz="2400" dirty="0"/>
              <a:t>Integrating heterogeneous geographic datasets, e.g.,</a:t>
            </a:r>
          </a:p>
          <a:p>
            <a:pPr lvl="1"/>
            <a:r>
              <a:rPr lang="en-US" dirty="0"/>
              <a:t>Automatic uncertainty-aware, alignment of vector and raster data (a past NGA project)</a:t>
            </a:r>
          </a:p>
          <a:p>
            <a:pPr marL="457200" lvl="1" indent="0">
              <a:buNone/>
            </a:pPr>
            <a:endParaRPr lang="en-US" dirty="0"/>
          </a:p>
          <a:p>
            <a:endParaRPr lang="en-US" sz="2400" dirty="0"/>
          </a:p>
        </p:txBody>
      </p:sp>
      <p:sp>
        <p:nvSpPr>
          <p:cNvPr id="5" name="Content Placeholder 4">
            <a:extLst>
              <a:ext uri="{FF2B5EF4-FFF2-40B4-BE49-F238E27FC236}">
                <a16:creationId xmlns:a16="http://schemas.microsoft.com/office/drawing/2014/main" id="{351D4BCA-F14C-0046-AD6C-C39AD3FC3379}"/>
              </a:ext>
            </a:extLst>
          </p:cNvPr>
          <p:cNvSpPr>
            <a:spLocks noGrp="1"/>
          </p:cNvSpPr>
          <p:nvPr>
            <p:ph sz="half" idx="2"/>
          </p:nvPr>
        </p:nvSpPr>
        <p:spPr/>
        <p:txBody>
          <a:bodyPr>
            <a:noAutofit/>
          </a:bodyPr>
          <a:lstStyle/>
          <a:p>
            <a:pPr marL="0" indent="0">
              <a:lnSpc>
                <a:spcPct val="100000"/>
              </a:lnSpc>
              <a:buNone/>
            </a:pPr>
            <a:r>
              <a:rPr lang="en-US" sz="2400" b="1" dirty="0"/>
              <a:t>Develop new capabilities for </a:t>
            </a:r>
          </a:p>
          <a:p>
            <a:pPr>
              <a:lnSpc>
                <a:spcPct val="100000"/>
              </a:lnSpc>
            </a:pPr>
            <a:r>
              <a:rPr lang="en-US" sz="2400" dirty="0"/>
              <a:t>Linking </a:t>
            </a:r>
            <a:r>
              <a:rPr lang="en-US" sz="2400" dirty="0">
                <a:solidFill>
                  <a:srgbClr val="C00000"/>
                </a:solidFill>
              </a:rPr>
              <a:t>geographic features </a:t>
            </a:r>
            <a:r>
              <a:rPr lang="en-US" sz="2400" dirty="0"/>
              <a:t>describing the same thing but </a:t>
            </a:r>
            <a:r>
              <a:rPr lang="en-US" sz="2400" dirty="0">
                <a:solidFill>
                  <a:srgbClr val="C00000"/>
                </a:solidFill>
              </a:rPr>
              <a:t>from heterogeneous data sources</a:t>
            </a:r>
          </a:p>
          <a:p>
            <a:pPr>
              <a:lnSpc>
                <a:spcPct val="100000"/>
              </a:lnSpc>
            </a:pPr>
            <a:r>
              <a:rPr lang="en-US" sz="2400" dirty="0"/>
              <a:t>Exploiting existing data and the complementary nature of heterogeneous data sources to </a:t>
            </a:r>
            <a:r>
              <a:rPr lang="en-US" sz="2400" dirty="0">
                <a:solidFill>
                  <a:srgbClr val="C00000"/>
                </a:solidFill>
              </a:rPr>
              <a:t>derive new geographic features or their attributes</a:t>
            </a:r>
          </a:p>
        </p:txBody>
      </p:sp>
      <p:sp>
        <p:nvSpPr>
          <p:cNvPr id="3" name="TextBox 2">
            <a:extLst>
              <a:ext uri="{FF2B5EF4-FFF2-40B4-BE49-F238E27FC236}">
                <a16:creationId xmlns:a16="http://schemas.microsoft.com/office/drawing/2014/main" id="{BA8B5329-8339-5845-B0C4-273BA44535A0}"/>
              </a:ext>
            </a:extLst>
          </p:cNvPr>
          <p:cNvSpPr txBox="1"/>
          <p:nvPr/>
        </p:nvSpPr>
        <p:spPr>
          <a:xfrm>
            <a:off x="1153473" y="5172803"/>
            <a:ext cx="4311156" cy="830997"/>
          </a:xfrm>
          <a:prstGeom prst="rect">
            <a:avLst/>
          </a:prstGeom>
          <a:noFill/>
          <a:ln>
            <a:solidFill>
              <a:schemeClr val="tx1"/>
            </a:solidFill>
          </a:ln>
        </p:spPr>
        <p:txBody>
          <a:bodyPr wrap="square" rtlCol="0">
            <a:spAutoFit/>
          </a:bodyPr>
          <a:lstStyle/>
          <a:p>
            <a:r>
              <a:rPr lang="en-US" sz="1600" dirty="0">
                <a:latin typeface="+mn-lt"/>
              </a:rPr>
              <a:t>System and Method for Fusing Geospatial Data, Chen, C.-C., </a:t>
            </a:r>
            <a:r>
              <a:rPr lang="en-US" sz="1600" dirty="0" err="1">
                <a:latin typeface="+mn-lt"/>
              </a:rPr>
              <a:t>Knoblock</a:t>
            </a:r>
            <a:r>
              <a:rPr lang="en-US" sz="1600" dirty="0">
                <a:latin typeface="+mn-lt"/>
              </a:rPr>
              <a:t>, C. A., </a:t>
            </a:r>
            <a:r>
              <a:rPr lang="en-US" sz="1600" dirty="0" err="1">
                <a:latin typeface="+mn-lt"/>
              </a:rPr>
              <a:t>Shahabi</a:t>
            </a:r>
            <a:r>
              <a:rPr lang="en-US" sz="1600" dirty="0">
                <a:latin typeface="+mn-lt"/>
              </a:rPr>
              <a:t>, C., and Chiang, Y.-Y. US Patent No. 7660441</a:t>
            </a:r>
          </a:p>
        </p:txBody>
      </p:sp>
    </p:spTree>
    <p:extLst>
      <p:ext uri="{BB962C8B-B14F-4D97-AF65-F5344CB8AC3E}">
        <p14:creationId xmlns:p14="http://schemas.microsoft.com/office/powerpoint/2010/main" val="2906903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A6F5-AC57-114E-B646-2D40AE1B20EA}"/>
              </a:ext>
            </a:extLst>
          </p:cNvPr>
          <p:cNvSpPr>
            <a:spLocks noGrp="1"/>
          </p:cNvSpPr>
          <p:nvPr>
            <p:ph type="title"/>
          </p:nvPr>
        </p:nvSpPr>
        <p:spPr/>
        <p:txBody>
          <a:bodyPr/>
          <a:lstStyle/>
          <a:p>
            <a:r>
              <a:rPr lang="en-US" dirty="0"/>
              <a:t>Other Ongoing Work</a:t>
            </a:r>
          </a:p>
        </p:txBody>
      </p:sp>
      <p:sp>
        <p:nvSpPr>
          <p:cNvPr id="3" name="Text Placeholder 2">
            <a:extLst>
              <a:ext uri="{FF2B5EF4-FFF2-40B4-BE49-F238E27FC236}">
                <a16:creationId xmlns:a16="http://schemas.microsoft.com/office/drawing/2014/main" id="{AD6EB42F-B7D4-F042-BA66-F8B7C567DF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8354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7BFB-457D-AD48-902F-8BA7D0EB4960}"/>
              </a:ext>
            </a:extLst>
          </p:cNvPr>
          <p:cNvSpPr>
            <a:spLocks noGrp="1"/>
          </p:cNvSpPr>
          <p:nvPr>
            <p:ph type="title"/>
          </p:nvPr>
        </p:nvSpPr>
        <p:spPr/>
        <p:txBody>
          <a:bodyPr/>
          <a:lstStyle/>
          <a:p>
            <a:r>
              <a:rPr lang="en-US" dirty="0" err="1"/>
              <a:t>GeoBERT</a:t>
            </a:r>
            <a:endParaRPr lang="en-US" dirty="0"/>
          </a:p>
        </p:txBody>
      </p:sp>
      <p:sp>
        <p:nvSpPr>
          <p:cNvPr id="3" name="Content Placeholder 2">
            <a:extLst>
              <a:ext uri="{FF2B5EF4-FFF2-40B4-BE49-F238E27FC236}">
                <a16:creationId xmlns:a16="http://schemas.microsoft.com/office/drawing/2014/main" id="{1EEC04F2-D705-5B49-8C58-88DA2D294611}"/>
              </a:ext>
            </a:extLst>
          </p:cNvPr>
          <p:cNvSpPr>
            <a:spLocks noGrp="1"/>
          </p:cNvSpPr>
          <p:nvPr>
            <p:ph idx="1"/>
          </p:nvPr>
        </p:nvSpPr>
        <p:spPr/>
        <p:txBody>
          <a:bodyPr>
            <a:normAutofit/>
          </a:bodyPr>
          <a:lstStyle/>
          <a:p>
            <a:r>
              <a:rPr lang="en-US" sz="2400" dirty="0"/>
              <a:t>How to </a:t>
            </a:r>
            <a:r>
              <a:rPr lang="en-US" altLang="zh-TW" sz="2400" dirty="0"/>
              <a:t>efficiently extract </a:t>
            </a:r>
          </a:p>
          <a:p>
            <a:pPr lvl="1"/>
            <a:r>
              <a:rPr lang="en-US" altLang="zh-TW" dirty="0"/>
              <a:t>named geo-entities (NGEs), </a:t>
            </a:r>
          </a:p>
          <a:p>
            <a:pPr lvl="1"/>
            <a:r>
              <a:rPr lang="en-US" altLang="zh-TW" dirty="0"/>
              <a:t>entity attributes, and </a:t>
            </a:r>
          </a:p>
          <a:p>
            <a:pPr lvl="1"/>
            <a:r>
              <a:rPr lang="en-US" altLang="zh-TW" dirty="0"/>
              <a:t>relations (when available) from Natural Language data </a:t>
            </a:r>
          </a:p>
          <a:p>
            <a:r>
              <a:rPr lang="en-US" altLang="zh-TW" sz="2400" dirty="0"/>
              <a:t>and then mapping the extracted information to a knowledge graph (KG) to support various GEOINT tasks</a:t>
            </a:r>
            <a:endParaRPr lang="en-US" sz="2400" dirty="0"/>
          </a:p>
        </p:txBody>
      </p:sp>
      <p:pic>
        <p:nvPicPr>
          <p:cNvPr id="1026" name="Picture 2">
            <a:extLst>
              <a:ext uri="{FF2B5EF4-FFF2-40B4-BE49-F238E27FC236}">
                <a16:creationId xmlns:a16="http://schemas.microsoft.com/office/drawing/2014/main" id="{D438AC2F-F9FD-CA4F-81E6-C6BD17730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272677"/>
            <a:ext cx="6461270" cy="22833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2ABC2-5377-E149-B6BE-73C876CEF334}"/>
              </a:ext>
            </a:extLst>
          </p:cNvPr>
          <p:cNvSpPr/>
          <p:nvPr/>
        </p:nvSpPr>
        <p:spPr>
          <a:xfrm>
            <a:off x="609600" y="4496663"/>
            <a:ext cx="4512276" cy="2062103"/>
          </a:xfrm>
          <a:prstGeom prst="rect">
            <a:avLst/>
          </a:prstGeom>
          <a:ln>
            <a:solidFill>
              <a:schemeClr val="tx1"/>
            </a:solidFill>
          </a:ln>
        </p:spPr>
        <p:txBody>
          <a:bodyPr wrap="square">
            <a:spAutoFit/>
          </a:bodyPr>
          <a:lstStyle/>
          <a:p>
            <a:r>
              <a:rPr lang="en-US" sz="1600" dirty="0">
                <a:solidFill>
                  <a:srgbClr val="0E101A"/>
                </a:solidFill>
                <a:latin typeface="Arial" panose="020B0604020202020204" pitchFamily="34" charset="0"/>
              </a:rPr>
              <a:t>in Los Angeles, a “</a:t>
            </a:r>
            <a:r>
              <a:rPr lang="en-US" sz="1600" i="1" dirty="0">
                <a:solidFill>
                  <a:srgbClr val="0E101A"/>
                </a:solidFill>
                <a:latin typeface="Arial" panose="020B0604020202020204" pitchFamily="34" charset="0"/>
              </a:rPr>
              <a:t>ramp</a:t>
            </a:r>
            <a:r>
              <a:rPr lang="en-US" sz="1600" dirty="0">
                <a:solidFill>
                  <a:srgbClr val="0E101A"/>
                </a:solidFill>
                <a:latin typeface="Arial" panose="020B0604020202020204" pitchFamily="34" charset="0"/>
              </a:rPr>
              <a:t>” often refers to a highway entrance or exit, but a ramp is colloquially known as a covered parking structure without walls in Minneapolis. Therefore, the sentence “</a:t>
            </a:r>
            <a:r>
              <a:rPr lang="en-US" sz="1600" i="1" dirty="0">
                <a:solidFill>
                  <a:srgbClr val="0E101A"/>
                </a:solidFill>
                <a:latin typeface="Arial" panose="020B0604020202020204" pitchFamily="34" charset="0"/>
              </a:rPr>
              <a:t>I parked my Honda Civic on the Oak Street ramp.</a:t>
            </a:r>
            <a:r>
              <a:rPr lang="en-US" sz="1600" dirty="0">
                <a:solidFill>
                  <a:srgbClr val="0E101A"/>
                </a:solidFill>
                <a:latin typeface="Arial" panose="020B0604020202020204" pitchFamily="34" charset="0"/>
              </a:rPr>
              <a:t>” would have very different implications (for the two cities) that are difficult to capture using only text corpora. </a:t>
            </a:r>
            <a:endParaRPr lang="en-US" sz="1600" dirty="0"/>
          </a:p>
        </p:txBody>
      </p:sp>
      <p:pic>
        <p:nvPicPr>
          <p:cNvPr id="3074" name="Picture 2" descr="msaenet-icon">
            <a:extLst>
              <a:ext uri="{FF2B5EF4-FFF2-40B4-BE49-F238E27FC236}">
                <a16:creationId xmlns:a16="http://schemas.microsoft.com/office/drawing/2014/main" id="{7AC90071-0556-7640-8F06-FB11510EC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060" b="31394"/>
          <a:stretch/>
        </p:blipFill>
        <p:spPr bwMode="auto">
          <a:xfrm>
            <a:off x="8910983" y="0"/>
            <a:ext cx="3281017" cy="125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101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D96-7E6B-8C42-B838-3CC04E584868}"/>
              </a:ext>
            </a:extLst>
          </p:cNvPr>
          <p:cNvSpPr>
            <a:spLocks noGrp="1"/>
          </p:cNvSpPr>
          <p:nvPr>
            <p:ph type="title"/>
          </p:nvPr>
        </p:nvSpPr>
        <p:spPr/>
        <p:txBody>
          <a:bodyPr/>
          <a:lstStyle/>
          <a:p>
            <a:r>
              <a:rPr lang="en-US" dirty="0" err="1"/>
              <a:t>EarthScan</a:t>
            </a:r>
            <a:endParaRPr lang="en-US" dirty="0"/>
          </a:p>
        </p:txBody>
      </p:sp>
      <p:sp>
        <p:nvSpPr>
          <p:cNvPr id="3" name="Content Placeholder 2">
            <a:extLst>
              <a:ext uri="{FF2B5EF4-FFF2-40B4-BE49-F238E27FC236}">
                <a16:creationId xmlns:a16="http://schemas.microsoft.com/office/drawing/2014/main" id="{12E7DB14-F0FE-9A42-AF6E-27056858E3C7}"/>
              </a:ext>
            </a:extLst>
          </p:cNvPr>
          <p:cNvSpPr>
            <a:spLocks noGrp="1"/>
          </p:cNvSpPr>
          <p:nvPr>
            <p:ph idx="1"/>
          </p:nvPr>
        </p:nvSpPr>
        <p:spPr/>
        <p:txBody>
          <a:bodyPr>
            <a:normAutofit/>
          </a:bodyPr>
          <a:lstStyle/>
          <a:p>
            <a:r>
              <a:rPr lang="en-US" sz="2400" dirty="0"/>
              <a:t>How to effectively exploit prior knowledge of things in space for </a:t>
            </a:r>
          </a:p>
          <a:p>
            <a:pPr lvl="1"/>
            <a:r>
              <a:rPr lang="en-US" dirty="0"/>
              <a:t>Detecting objects from overhead imagery using </a:t>
            </a:r>
            <a:r>
              <a:rPr lang="en-US" dirty="0">
                <a:solidFill>
                  <a:srgbClr val="C00000"/>
                </a:solidFill>
              </a:rPr>
              <a:t>reduced numbers and varieties of annotated visual samples</a:t>
            </a:r>
            <a:r>
              <a:rPr lang="en-US" dirty="0"/>
              <a:t>, and </a:t>
            </a:r>
          </a:p>
          <a:p>
            <a:pPr lvl="1"/>
            <a:r>
              <a:rPr lang="en-US" dirty="0"/>
              <a:t>Parsing overhead imagery into </a:t>
            </a:r>
            <a:r>
              <a:rPr lang="en-US" dirty="0">
                <a:solidFill>
                  <a:srgbClr val="C00000"/>
                </a:solidFill>
              </a:rPr>
              <a:t>complete geographic layers</a:t>
            </a:r>
          </a:p>
          <a:p>
            <a:endParaRPr lang="en-US" sz="2400" dirty="0"/>
          </a:p>
        </p:txBody>
      </p:sp>
      <p:pic>
        <p:nvPicPr>
          <p:cNvPr id="5" name="Picture 4">
            <a:extLst>
              <a:ext uri="{FF2B5EF4-FFF2-40B4-BE49-F238E27FC236}">
                <a16:creationId xmlns:a16="http://schemas.microsoft.com/office/drawing/2014/main" id="{4E25BBEA-0CF5-1749-9F78-430AA0FC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344" y="5489575"/>
            <a:ext cx="66929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C121F36-B04A-BB47-A15A-3F010D087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42507"/>
            <a:ext cx="7086600" cy="1879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saenet-icon">
            <a:extLst>
              <a:ext uri="{FF2B5EF4-FFF2-40B4-BE49-F238E27FC236}">
                <a16:creationId xmlns:a16="http://schemas.microsoft.com/office/drawing/2014/main" id="{93395F0F-9C93-C641-A94B-0D096D3217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82" t="24521" r="13367" b="26224"/>
          <a:stretch/>
        </p:blipFill>
        <p:spPr bwMode="auto">
          <a:xfrm>
            <a:off x="8831152" y="-1"/>
            <a:ext cx="3360848" cy="150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1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647A-D7A3-6348-8609-4591A1DE459C}"/>
              </a:ext>
            </a:extLst>
          </p:cNvPr>
          <p:cNvSpPr>
            <a:spLocks noGrp="1"/>
          </p:cNvSpPr>
          <p:nvPr>
            <p:ph type="title"/>
          </p:nvPr>
        </p:nvSpPr>
        <p:spPr/>
        <p:txBody>
          <a:bodyPr>
            <a:normAutofit/>
          </a:bodyPr>
          <a:lstStyle/>
          <a:p>
            <a:r>
              <a:rPr lang="en-US" dirty="0" err="1"/>
              <a:t>DeepLATTE</a:t>
            </a:r>
            <a:r>
              <a:rPr lang="en-US" dirty="0"/>
              <a:t>:</a:t>
            </a:r>
          </a:p>
        </p:txBody>
      </p:sp>
      <p:sp>
        <p:nvSpPr>
          <p:cNvPr id="3" name="Content Placeholder 2">
            <a:extLst>
              <a:ext uri="{FF2B5EF4-FFF2-40B4-BE49-F238E27FC236}">
                <a16:creationId xmlns:a16="http://schemas.microsoft.com/office/drawing/2014/main" id="{02398145-6336-EE44-A75D-817177B05A2A}"/>
              </a:ext>
            </a:extLst>
          </p:cNvPr>
          <p:cNvSpPr>
            <a:spLocks noGrp="1"/>
          </p:cNvSpPr>
          <p:nvPr>
            <p:ph idx="1"/>
          </p:nvPr>
        </p:nvSpPr>
        <p:spPr/>
        <p:txBody>
          <a:bodyPr>
            <a:normAutofit/>
          </a:bodyPr>
          <a:lstStyle/>
          <a:p>
            <a:r>
              <a:rPr lang="en-US" sz="2400" dirty="0"/>
              <a:t>How to effectively forecast </a:t>
            </a:r>
            <a:r>
              <a:rPr lang="en-US" sz="2400" dirty="0">
                <a:solidFill>
                  <a:srgbClr val="C00000"/>
                </a:solidFill>
              </a:rPr>
              <a:t>heterogeneous multi-scale time-series data </a:t>
            </a:r>
            <a:r>
              <a:rPr lang="en-US" sz="2400" dirty="0"/>
              <a:t>to detect outliers and provide insights into human activities</a:t>
            </a:r>
          </a:p>
          <a:p>
            <a:pPr lvl="1"/>
            <a:r>
              <a:rPr lang="en-US" sz="2000" dirty="0"/>
              <a:t>Data sources include ground sensors, remotely sensed imagery, etc.</a:t>
            </a:r>
          </a:p>
        </p:txBody>
      </p:sp>
      <p:pic>
        <p:nvPicPr>
          <p:cNvPr id="5" name="Picture 4" descr="A picture containing sitting, court, people, player&#10;&#10;Description automatically generated">
            <a:extLst>
              <a:ext uri="{FF2B5EF4-FFF2-40B4-BE49-F238E27FC236}">
                <a16:creationId xmlns:a16="http://schemas.microsoft.com/office/drawing/2014/main" id="{7C2DA04B-D538-7949-B177-6A0A90161909}"/>
              </a:ext>
            </a:extLst>
          </p:cNvPr>
          <p:cNvPicPr>
            <a:picLocks noChangeAspect="1"/>
          </p:cNvPicPr>
          <p:nvPr/>
        </p:nvPicPr>
        <p:blipFill>
          <a:blip r:embed="rId3"/>
          <a:stretch>
            <a:fillRect/>
          </a:stretch>
        </p:blipFill>
        <p:spPr>
          <a:xfrm>
            <a:off x="962891" y="3509915"/>
            <a:ext cx="2194560" cy="267921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A0A305F-EDC4-844C-9ABB-86543D771432}"/>
              </a:ext>
            </a:extLst>
          </p:cNvPr>
          <p:cNvPicPr>
            <a:picLocks noChangeAspect="1"/>
          </p:cNvPicPr>
          <p:nvPr/>
        </p:nvPicPr>
        <p:blipFill>
          <a:blip r:embed="rId4"/>
          <a:stretch>
            <a:fillRect/>
          </a:stretch>
        </p:blipFill>
        <p:spPr>
          <a:xfrm>
            <a:off x="6407518" y="3522083"/>
            <a:ext cx="2194560" cy="265488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7B2DF140-1735-7845-A393-B7AFC65D5D91}"/>
              </a:ext>
            </a:extLst>
          </p:cNvPr>
          <p:cNvPicPr>
            <a:picLocks noChangeAspect="1"/>
          </p:cNvPicPr>
          <p:nvPr/>
        </p:nvPicPr>
        <p:blipFill>
          <a:blip r:embed="rId5"/>
          <a:stretch>
            <a:fillRect/>
          </a:stretch>
        </p:blipFill>
        <p:spPr>
          <a:xfrm>
            <a:off x="3452058" y="3515951"/>
            <a:ext cx="2194560" cy="2667144"/>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563C1731-D8FD-9B4B-B65A-E9DFE44BEA50}"/>
              </a:ext>
            </a:extLst>
          </p:cNvPr>
          <p:cNvPicPr>
            <a:picLocks noChangeAspect="1"/>
          </p:cNvPicPr>
          <p:nvPr/>
        </p:nvPicPr>
        <p:blipFill>
          <a:blip r:embed="rId6"/>
          <a:stretch>
            <a:fillRect/>
          </a:stretch>
        </p:blipFill>
        <p:spPr>
          <a:xfrm>
            <a:off x="8890369" y="3522083"/>
            <a:ext cx="2194560" cy="2654880"/>
          </a:xfrm>
          <a:prstGeom prst="rect">
            <a:avLst/>
          </a:prstGeom>
        </p:spPr>
      </p:pic>
      <p:sp>
        <p:nvSpPr>
          <p:cNvPr id="9" name="Rectangle 8">
            <a:extLst>
              <a:ext uri="{FF2B5EF4-FFF2-40B4-BE49-F238E27FC236}">
                <a16:creationId xmlns:a16="http://schemas.microsoft.com/office/drawing/2014/main" id="{3EC4E554-DA8E-5045-BFEF-7E7C05479C68}"/>
              </a:ext>
            </a:extLst>
          </p:cNvPr>
          <p:cNvSpPr/>
          <p:nvPr/>
        </p:nvSpPr>
        <p:spPr>
          <a:xfrm>
            <a:off x="1036397" y="6236527"/>
            <a:ext cx="2047548" cy="338554"/>
          </a:xfrm>
          <a:prstGeom prst="rect">
            <a:avLst/>
          </a:prstGeom>
        </p:spPr>
        <p:txBody>
          <a:bodyPr wrap="none">
            <a:spAutoFit/>
          </a:bodyPr>
          <a:lstStyle/>
          <a:p>
            <a:r>
              <a:rPr lang="en-US" sz="1600" dirty="0">
                <a:latin typeface="NimbusRomNo9L"/>
              </a:rPr>
              <a:t>Feb. 2019, Our Model </a:t>
            </a:r>
            <a:endParaRPr lang="en-US" sz="1600" dirty="0"/>
          </a:p>
        </p:txBody>
      </p:sp>
      <p:sp>
        <p:nvSpPr>
          <p:cNvPr id="10" name="Rectangle 9">
            <a:extLst>
              <a:ext uri="{FF2B5EF4-FFF2-40B4-BE49-F238E27FC236}">
                <a16:creationId xmlns:a16="http://schemas.microsoft.com/office/drawing/2014/main" id="{2D85640F-74F4-6B40-A888-6DBECDF09BB8}"/>
              </a:ext>
            </a:extLst>
          </p:cNvPr>
          <p:cNvSpPr/>
          <p:nvPr/>
        </p:nvSpPr>
        <p:spPr>
          <a:xfrm>
            <a:off x="3303644" y="6236527"/>
            <a:ext cx="2491388" cy="338554"/>
          </a:xfrm>
          <a:prstGeom prst="rect">
            <a:avLst/>
          </a:prstGeom>
        </p:spPr>
        <p:txBody>
          <a:bodyPr wrap="none">
            <a:spAutoFit/>
          </a:bodyPr>
          <a:lstStyle/>
          <a:p>
            <a:r>
              <a:rPr lang="en-US" sz="1600" dirty="0">
                <a:latin typeface="NimbusRomNo9L"/>
              </a:rPr>
              <a:t>Feb. 2019, Ordinary Kriging </a:t>
            </a:r>
            <a:endParaRPr lang="en-US" sz="1600" dirty="0"/>
          </a:p>
        </p:txBody>
      </p:sp>
      <p:sp>
        <p:nvSpPr>
          <p:cNvPr id="11" name="Rectangle 10">
            <a:extLst>
              <a:ext uri="{FF2B5EF4-FFF2-40B4-BE49-F238E27FC236}">
                <a16:creationId xmlns:a16="http://schemas.microsoft.com/office/drawing/2014/main" id="{6ACC4158-E80C-A643-A4BF-6471A0224814}"/>
              </a:ext>
            </a:extLst>
          </p:cNvPr>
          <p:cNvSpPr/>
          <p:nvPr/>
        </p:nvSpPr>
        <p:spPr>
          <a:xfrm>
            <a:off x="6481024" y="6242745"/>
            <a:ext cx="2047548" cy="338554"/>
          </a:xfrm>
          <a:prstGeom prst="rect">
            <a:avLst/>
          </a:prstGeom>
        </p:spPr>
        <p:txBody>
          <a:bodyPr wrap="square">
            <a:spAutoFit/>
          </a:bodyPr>
          <a:lstStyle/>
          <a:p>
            <a:r>
              <a:rPr lang="en-US" sz="1600" dirty="0">
                <a:latin typeface="NimbusRomNo9L"/>
              </a:rPr>
              <a:t>Oct. 2019, Our Model </a:t>
            </a:r>
            <a:endParaRPr lang="en-US" sz="1600" dirty="0"/>
          </a:p>
        </p:txBody>
      </p:sp>
      <p:sp>
        <p:nvSpPr>
          <p:cNvPr id="12" name="Rectangle 11">
            <a:extLst>
              <a:ext uri="{FF2B5EF4-FFF2-40B4-BE49-F238E27FC236}">
                <a16:creationId xmlns:a16="http://schemas.microsoft.com/office/drawing/2014/main" id="{1317F4EB-D79D-A443-881E-8A8F82091666}"/>
              </a:ext>
            </a:extLst>
          </p:cNvPr>
          <p:cNvSpPr/>
          <p:nvPr/>
        </p:nvSpPr>
        <p:spPr>
          <a:xfrm>
            <a:off x="8746860" y="6236527"/>
            <a:ext cx="2481577" cy="338554"/>
          </a:xfrm>
          <a:prstGeom prst="rect">
            <a:avLst/>
          </a:prstGeom>
        </p:spPr>
        <p:txBody>
          <a:bodyPr wrap="none">
            <a:spAutoFit/>
          </a:bodyPr>
          <a:lstStyle/>
          <a:p>
            <a:r>
              <a:rPr lang="en-US" sz="1600" dirty="0">
                <a:latin typeface="NimbusRomNo9L"/>
              </a:rPr>
              <a:t>Oct. 2019, Ordinary Kriging </a:t>
            </a:r>
            <a:endParaRPr lang="en-US" sz="1600" dirty="0"/>
          </a:p>
        </p:txBody>
      </p:sp>
      <p:sp>
        <p:nvSpPr>
          <p:cNvPr id="13" name="Right Arrow 12">
            <a:extLst>
              <a:ext uri="{FF2B5EF4-FFF2-40B4-BE49-F238E27FC236}">
                <a16:creationId xmlns:a16="http://schemas.microsoft.com/office/drawing/2014/main" id="{53305783-2869-8F4B-8C4A-D8558BD6B60F}"/>
              </a:ext>
            </a:extLst>
          </p:cNvPr>
          <p:cNvSpPr/>
          <p:nvPr/>
        </p:nvSpPr>
        <p:spPr>
          <a:xfrm rot="5400000">
            <a:off x="2459573" y="4714520"/>
            <a:ext cx="182880" cy="1828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BF853E9-0A0D-6546-97C2-69914D471BD9}"/>
              </a:ext>
            </a:extLst>
          </p:cNvPr>
          <p:cNvSpPr txBox="1"/>
          <p:nvPr/>
        </p:nvSpPr>
        <p:spPr>
          <a:xfrm>
            <a:off x="2321623" y="4441677"/>
            <a:ext cx="458780" cy="307777"/>
          </a:xfrm>
          <a:prstGeom prst="rect">
            <a:avLst/>
          </a:prstGeom>
          <a:noFill/>
        </p:spPr>
        <p:txBody>
          <a:bodyPr wrap="none" rtlCol="0">
            <a:spAutoFit/>
          </a:bodyPr>
          <a:lstStyle/>
          <a:p>
            <a:r>
              <a:rPr lang="en-US" sz="1400" dirty="0"/>
              <a:t>105</a:t>
            </a:r>
          </a:p>
        </p:txBody>
      </p:sp>
      <p:sp>
        <p:nvSpPr>
          <p:cNvPr id="15" name="Right Arrow 14">
            <a:extLst>
              <a:ext uri="{FF2B5EF4-FFF2-40B4-BE49-F238E27FC236}">
                <a16:creationId xmlns:a16="http://schemas.microsoft.com/office/drawing/2014/main" id="{85649F44-8A9E-F545-9EB9-409DC1FE91DD}"/>
              </a:ext>
            </a:extLst>
          </p:cNvPr>
          <p:cNvSpPr/>
          <p:nvPr/>
        </p:nvSpPr>
        <p:spPr>
          <a:xfrm>
            <a:off x="2454893" y="5348101"/>
            <a:ext cx="182880" cy="1828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58121A6-5C10-6949-87CD-B798EEB7A537}"/>
              </a:ext>
            </a:extLst>
          </p:cNvPr>
          <p:cNvSpPr txBox="1"/>
          <p:nvPr/>
        </p:nvSpPr>
        <p:spPr>
          <a:xfrm>
            <a:off x="2027731" y="5290691"/>
            <a:ext cx="458780" cy="307777"/>
          </a:xfrm>
          <a:prstGeom prst="rect">
            <a:avLst/>
          </a:prstGeom>
          <a:noFill/>
        </p:spPr>
        <p:txBody>
          <a:bodyPr wrap="none" rtlCol="0">
            <a:spAutoFit/>
          </a:bodyPr>
          <a:lstStyle/>
          <a:p>
            <a:r>
              <a:rPr lang="en-US" sz="1400" dirty="0"/>
              <a:t>710</a:t>
            </a:r>
          </a:p>
        </p:txBody>
      </p:sp>
      <p:sp>
        <p:nvSpPr>
          <p:cNvPr id="17" name="Right Arrow 16">
            <a:extLst>
              <a:ext uri="{FF2B5EF4-FFF2-40B4-BE49-F238E27FC236}">
                <a16:creationId xmlns:a16="http://schemas.microsoft.com/office/drawing/2014/main" id="{E7FD0574-C46B-4B44-9234-6F99E568B485}"/>
              </a:ext>
            </a:extLst>
          </p:cNvPr>
          <p:cNvSpPr/>
          <p:nvPr/>
        </p:nvSpPr>
        <p:spPr>
          <a:xfrm rot="2015871">
            <a:off x="2073207" y="4122558"/>
            <a:ext cx="182880" cy="1828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AFBFC5-0092-A44A-B73E-FFD985F73EB0}"/>
              </a:ext>
            </a:extLst>
          </p:cNvPr>
          <p:cNvSpPr txBox="1"/>
          <p:nvPr/>
        </p:nvSpPr>
        <p:spPr>
          <a:xfrm>
            <a:off x="999759" y="3836306"/>
            <a:ext cx="1255014" cy="523220"/>
          </a:xfrm>
          <a:prstGeom prst="rect">
            <a:avLst/>
          </a:prstGeom>
          <a:noFill/>
        </p:spPr>
        <p:txBody>
          <a:bodyPr wrap="square" rtlCol="0">
            <a:spAutoFit/>
          </a:bodyPr>
          <a:lstStyle/>
          <a:p>
            <a:r>
              <a:rPr lang="en-US" sz="1400" dirty="0"/>
              <a:t>Intersection of 110 and 10</a:t>
            </a:r>
          </a:p>
        </p:txBody>
      </p:sp>
      <p:sp>
        <p:nvSpPr>
          <p:cNvPr id="19" name="Right Arrow 18">
            <a:extLst>
              <a:ext uri="{FF2B5EF4-FFF2-40B4-BE49-F238E27FC236}">
                <a16:creationId xmlns:a16="http://schemas.microsoft.com/office/drawing/2014/main" id="{ED52E0CD-CD4C-1C49-AD0D-83CF9924BC54}"/>
              </a:ext>
            </a:extLst>
          </p:cNvPr>
          <p:cNvSpPr/>
          <p:nvPr/>
        </p:nvSpPr>
        <p:spPr>
          <a:xfrm>
            <a:off x="2027726" y="4970589"/>
            <a:ext cx="182880" cy="1828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7AB1D-CCF4-5942-9EA2-06BB5F7995DE}"/>
              </a:ext>
            </a:extLst>
          </p:cNvPr>
          <p:cNvSpPr/>
          <p:nvPr/>
        </p:nvSpPr>
        <p:spPr>
          <a:xfrm>
            <a:off x="1599856" y="4911621"/>
            <a:ext cx="458780" cy="307777"/>
          </a:xfrm>
          <a:prstGeom prst="rect">
            <a:avLst/>
          </a:prstGeom>
        </p:spPr>
        <p:txBody>
          <a:bodyPr wrap="none">
            <a:spAutoFit/>
          </a:bodyPr>
          <a:lstStyle/>
          <a:p>
            <a:r>
              <a:rPr lang="en-US" sz="1400" dirty="0"/>
              <a:t>110</a:t>
            </a:r>
          </a:p>
        </p:txBody>
      </p:sp>
      <p:sp>
        <p:nvSpPr>
          <p:cNvPr id="21" name="TextBox 20">
            <a:extLst>
              <a:ext uri="{FF2B5EF4-FFF2-40B4-BE49-F238E27FC236}">
                <a16:creationId xmlns:a16="http://schemas.microsoft.com/office/drawing/2014/main" id="{2CE4D167-9FFE-9742-A8E2-62464C5F0E67}"/>
              </a:ext>
            </a:extLst>
          </p:cNvPr>
          <p:cNvSpPr txBox="1"/>
          <p:nvPr/>
        </p:nvSpPr>
        <p:spPr>
          <a:xfrm>
            <a:off x="1627266" y="3062654"/>
            <a:ext cx="1067152" cy="307777"/>
          </a:xfrm>
          <a:prstGeom prst="rect">
            <a:avLst/>
          </a:prstGeom>
          <a:noFill/>
        </p:spPr>
        <p:txBody>
          <a:bodyPr wrap="none" rtlCol="0">
            <a:spAutoFit/>
          </a:bodyPr>
          <a:lstStyle/>
          <a:p>
            <a:r>
              <a:rPr lang="en-US" sz="1400" dirty="0"/>
              <a:t>Griffith Park</a:t>
            </a:r>
          </a:p>
        </p:txBody>
      </p:sp>
      <p:sp>
        <p:nvSpPr>
          <p:cNvPr id="22" name="Right Arrow 21">
            <a:extLst>
              <a:ext uri="{FF2B5EF4-FFF2-40B4-BE49-F238E27FC236}">
                <a16:creationId xmlns:a16="http://schemas.microsoft.com/office/drawing/2014/main" id="{FE8D1212-B500-6D42-A63A-DF72A0065DFE}"/>
              </a:ext>
            </a:extLst>
          </p:cNvPr>
          <p:cNvSpPr/>
          <p:nvPr/>
        </p:nvSpPr>
        <p:spPr>
          <a:xfrm rot="5400000">
            <a:off x="2067041" y="3370431"/>
            <a:ext cx="182880" cy="1828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saenet-icon">
            <a:extLst>
              <a:ext uri="{FF2B5EF4-FFF2-40B4-BE49-F238E27FC236}">
                <a16:creationId xmlns:a16="http://schemas.microsoft.com/office/drawing/2014/main" id="{FAB1F98C-D172-A542-ADB9-4127B7C7AD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796" t="18854" r="25892" b="22589"/>
          <a:stretch/>
        </p:blipFill>
        <p:spPr bwMode="auto">
          <a:xfrm>
            <a:off x="10149841" y="-1"/>
            <a:ext cx="2048994" cy="160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248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6844-260A-7B47-B553-E2E9C7E94A27}"/>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738E422-B58F-B44E-B985-BB5B59AB9A58}"/>
              </a:ext>
            </a:extLst>
          </p:cNvPr>
          <p:cNvSpPr>
            <a:spLocks noGrp="1"/>
          </p:cNvSpPr>
          <p:nvPr>
            <p:ph idx="1"/>
          </p:nvPr>
        </p:nvSpPr>
        <p:spPr/>
        <p:txBody>
          <a:bodyPr/>
          <a:lstStyle/>
          <a:p>
            <a:r>
              <a:rPr lang="en-US" dirty="0"/>
              <a:t>Discussion</a:t>
            </a:r>
          </a:p>
        </p:txBody>
      </p:sp>
      <p:sp>
        <p:nvSpPr>
          <p:cNvPr id="4" name="Slide Number Placeholder 3">
            <a:extLst>
              <a:ext uri="{FF2B5EF4-FFF2-40B4-BE49-F238E27FC236}">
                <a16:creationId xmlns:a16="http://schemas.microsoft.com/office/drawing/2014/main" id="{091871CB-6D6D-A747-BAF7-0608B29A2A8A}"/>
              </a:ext>
            </a:extLst>
          </p:cNvPr>
          <p:cNvSpPr>
            <a:spLocks noGrp="1"/>
          </p:cNvSpPr>
          <p:nvPr>
            <p:ph type="sldNum" sz="quarter" idx="12"/>
          </p:nvPr>
        </p:nvSpPr>
        <p:spPr/>
        <p:txBody>
          <a:bodyPr/>
          <a:lstStyle/>
          <a:p>
            <a:fld id="{F5A137E7-F180-D043-87BE-208C74AB267C}" type="slidenum">
              <a:rPr lang="en-US" smtClean="0">
                <a:latin typeface="+mn-lt"/>
              </a:rPr>
              <a:pPr/>
              <a:t>37</a:t>
            </a:fld>
            <a:endParaRPr lang="en-US">
              <a:latin typeface="+mn-lt"/>
            </a:endParaRPr>
          </a:p>
        </p:txBody>
      </p:sp>
    </p:spTree>
    <p:extLst>
      <p:ext uri="{BB962C8B-B14F-4D97-AF65-F5344CB8AC3E}">
        <p14:creationId xmlns:p14="http://schemas.microsoft.com/office/powerpoint/2010/main" val="100166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t>References</a:t>
            </a:r>
            <a:endParaRPr sz="4400" dirty="0"/>
          </a:p>
        </p:txBody>
      </p:sp>
      <p:sp>
        <p:nvSpPr>
          <p:cNvPr id="2" name="Content Placeholder 1">
            <a:extLst>
              <a:ext uri="{FF2B5EF4-FFF2-40B4-BE49-F238E27FC236}">
                <a16:creationId xmlns:a16="http://schemas.microsoft.com/office/drawing/2014/main" id="{46C6F1C3-9E3B-E84E-BD55-D52D276FF699}"/>
              </a:ext>
            </a:extLst>
          </p:cNvPr>
          <p:cNvSpPr>
            <a:spLocks noGrp="1"/>
          </p:cNvSpPr>
          <p:nvPr>
            <p:ph idx="1"/>
          </p:nvPr>
        </p:nvSpPr>
        <p:spPr/>
        <p:txBody>
          <a:bodyPr>
            <a:noAutofit/>
          </a:bodyPr>
          <a:lstStyle/>
          <a:p>
            <a:pPr marL="0" lvl="0" indent="0">
              <a:spcBef>
                <a:spcPts val="0"/>
              </a:spcBef>
              <a:buNone/>
            </a:pPr>
            <a:r>
              <a:rPr lang="en-US" sz="2000" b="1" dirty="0"/>
              <a:t>[</a:t>
            </a:r>
            <a:r>
              <a:rPr lang="en-US" sz="2000" b="1" dirty="0" err="1"/>
              <a:t>BigData</a:t>
            </a:r>
            <a:r>
              <a:rPr lang="en-US" sz="2000" b="1" dirty="0"/>
              <a:t> 19] Yue M</a:t>
            </a:r>
            <a:r>
              <a:rPr lang="en-US" sz="2000" dirty="0"/>
              <a:t>, Li Y, Yang H, Ahuja R, </a:t>
            </a:r>
            <a:r>
              <a:rPr lang="en-US" sz="2000" b="1" dirty="0"/>
              <a:t>Chiang YY</a:t>
            </a:r>
            <a:r>
              <a:rPr lang="en-US" sz="2000" dirty="0"/>
              <a:t>, </a:t>
            </a:r>
            <a:r>
              <a:rPr lang="en-US" sz="2000" b="1" dirty="0"/>
              <a:t>Shahabi C</a:t>
            </a:r>
            <a:r>
              <a:rPr lang="en-US" sz="2000" dirty="0"/>
              <a:t>. DETECT: Deep Trajectory Clustering for Mobility-Behavior Analysis. In Big Data 2019.</a:t>
            </a:r>
          </a:p>
          <a:p>
            <a:pPr marL="0" lvl="0" indent="0">
              <a:spcBef>
                <a:spcPts val="0"/>
              </a:spcBef>
              <a:buNone/>
            </a:pPr>
            <a:r>
              <a:rPr lang="en-US" sz="2000" b="1" dirty="0"/>
              <a:t>[ECML 20] Yue M</a:t>
            </a:r>
            <a:r>
              <a:rPr lang="en-US" sz="2000" dirty="0"/>
              <a:t>, Sun T, Wu F, Wu L, Xu Y, </a:t>
            </a:r>
            <a:r>
              <a:rPr lang="en-US" sz="2000" b="1" dirty="0"/>
              <a:t>Shahabi C</a:t>
            </a:r>
            <a:r>
              <a:rPr lang="en-US" sz="2000" dirty="0"/>
              <a:t>, Learning a Contextual and Topological Representation of Areas-of-Interest for On-Demand Delivery Application, ECML-PKDD 2020 </a:t>
            </a:r>
          </a:p>
          <a:p>
            <a:pPr marL="0" lvl="0" indent="0">
              <a:spcBef>
                <a:spcPts val="0"/>
              </a:spcBef>
              <a:buNone/>
            </a:pPr>
            <a:r>
              <a:rPr lang="en-US" sz="2000" dirty="0"/>
              <a:t>[ITS 16] </a:t>
            </a:r>
            <a:r>
              <a:rPr lang="en-US" sz="2000" dirty="0" err="1"/>
              <a:t>Besse</a:t>
            </a:r>
            <a:r>
              <a:rPr lang="en-US" sz="2000" dirty="0"/>
              <a:t>, Philippe C., et al. "Review and perspective for distance-based clustering of vehicle trajectories." IEEE Transactions on Intelligent Transportation Systems 17.11 (2016): 3306-3317.</a:t>
            </a:r>
          </a:p>
          <a:p>
            <a:pPr marL="0" lvl="0" indent="0">
              <a:spcBef>
                <a:spcPts val="0"/>
              </a:spcBef>
              <a:buNone/>
            </a:pPr>
            <a:r>
              <a:rPr lang="en-US" sz="2000" dirty="0"/>
              <a:t>[AIR 17] Yuan, Guan, et al. "A review of moving object trajectory clustering algorithms." Artificial Intelligence Review 47.1 (2017): 123-144.</a:t>
            </a:r>
          </a:p>
          <a:p>
            <a:pPr marL="0" lvl="0" indent="0">
              <a:spcBef>
                <a:spcPts val="0"/>
              </a:spcBef>
              <a:buNone/>
            </a:pPr>
            <a:r>
              <a:rPr lang="en-US" sz="2000" dirty="0"/>
              <a:t>[ICDM 14] </a:t>
            </a:r>
            <a:r>
              <a:rPr lang="en-US" sz="2000" dirty="0" err="1"/>
              <a:t>Petitjean</a:t>
            </a:r>
            <a:r>
              <a:rPr lang="en-US" sz="2000" dirty="0"/>
              <a:t>, François, et al. "Dynamic time warping averaging of time series allows faster and more accurate classification." 2014 IEEE international conference on data mining. IEEE, 2014.</a:t>
            </a:r>
          </a:p>
          <a:p>
            <a:pPr marL="0" lvl="0" indent="0">
              <a:spcBef>
                <a:spcPts val="0"/>
              </a:spcBef>
              <a:buNone/>
            </a:pPr>
            <a:r>
              <a:rPr lang="en-US" sz="2000" dirty="0"/>
              <a:t>[CVPR 09] Morris, Brendan, and Mohan Trivedi. "Learning trajectory patterns by clustering: Experimental studies and comparative evaluation." 2009 IEEE Conference on Computer Vision and Pattern Recognition. IEEE, 2009.</a:t>
            </a:r>
          </a:p>
          <a:p>
            <a:pPr marL="0" lvl="0" indent="0">
              <a:spcBef>
                <a:spcPts val="0"/>
              </a:spcBef>
              <a:buNone/>
            </a:pPr>
            <a:r>
              <a:rPr lang="en-US" sz="2000" dirty="0"/>
              <a:t>[</a:t>
            </a:r>
            <a:r>
              <a:rPr lang="en-US" sz="2000" dirty="0">
                <a:solidFill>
                  <a:schemeClr val="dk1"/>
                </a:solidFill>
              </a:rPr>
              <a:t>SIGSPATIAL 08</a:t>
            </a:r>
            <a:r>
              <a:rPr lang="en-US" sz="2000" dirty="0"/>
              <a:t>] Li, </a:t>
            </a:r>
            <a:r>
              <a:rPr lang="en-US" sz="2000" dirty="0" err="1"/>
              <a:t>Quannan</a:t>
            </a:r>
            <a:r>
              <a:rPr lang="en-US" sz="2000" dirty="0"/>
              <a:t>, et al. "Mining user similarity based on location history." Proceedings of the 16th ACM SIGSPATIAL international conference on Advances in geographic information systems. ACM, 2008.</a:t>
            </a:r>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Idea</a:t>
            </a:r>
            <a:endParaRPr sz="4400" dirty="0">
              <a:ea typeface="Calibri"/>
              <a:cs typeface="Calibri"/>
              <a:sym typeface="Calibri"/>
            </a:endParaRPr>
          </a:p>
        </p:txBody>
      </p:sp>
      <p:sp>
        <p:nvSpPr>
          <p:cNvPr id="104" name="Google Shape;104;p16"/>
          <p:cNvSpPr/>
          <p:nvPr/>
        </p:nvSpPr>
        <p:spPr>
          <a:xfrm>
            <a:off x="7193830" y="3053427"/>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5" name="Google Shape;105;p16"/>
          <p:cNvPicPr preferRelativeResize="0"/>
          <p:nvPr/>
        </p:nvPicPr>
        <p:blipFill>
          <a:blip r:embed="rId3">
            <a:alphaModFix/>
          </a:blip>
          <a:stretch>
            <a:fillRect/>
          </a:stretch>
        </p:blipFill>
        <p:spPr>
          <a:xfrm>
            <a:off x="10287408" y="1793848"/>
            <a:ext cx="1343860" cy="1338430"/>
          </a:xfrm>
          <a:prstGeom prst="rect">
            <a:avLst/>
          </a:prstGeom>
          <a:noFill/>
          <a:ln>
            <a:noFill/>
          </a:ln>
        </p:spPr>
      </p:pic>
      <p:pic>
        <p:nvPicPr>
          <p:cNvPr id="106" name="Google Shape;106;p16"/>
          <p:cNvPicPr preferRelativeResize="0"/>
          <p:nvPr/>
        </p:nvPicPr>
        <p:blipFill>
          <a:blip r:embed="rId4">
            <a:alphaModFix/>
          </a:blip>
          <a:stretch>
            <a:fillRect/>
          </a:stretch>
        </p:blipFill>
        <p:spPr>
          <a:xfrm>
            <a:off x="8766806" y="1886615"/>
            <a:ext cx="1145985" cy="1141390"/>
          </a:xfrm>
          <a:prstGeom prst="rect">
            <a:avLst/>
          </a:prstGeom>
          <a:noFill/>
          <a:ln>
            <a:noFill/>
          </a:ln>
        </p:spPr>
      </p:pic>
      <p:pic>
        <p:nvPicPr>
          <p:cNvPr id="107" name="Google Shape;107;p16"/>
          <p:cNvPicPr preferRelativeResize="0"/>
          <p:nvPr/>
        </p:nvPicPr>
        <p:blipFill>
          <a:blip r:embed="rId5">
            <a:alphaModFix/>
          </a:blip>
          <a:stretch>
            <a:fillRect/>
          </a:stretch>
        </p:blipFill>
        <p:spPr>
          <a:xfrm>
            <a:off x="10226458" y="3159401"/>
            <a:ext cx="1545485" cy="1551434"/>
          </a:xfrm>
          <a:prstGeom prst="rect">
            <a:avLst/>
          </a:prstGeom>
          <a:noFill/>
          <a:ln>
            <a:noFill/>
          </a:ln>
        </p:spPr>
      </p:pic>
      <p:pic>
        <p:nvPicPr>
          <p:cNvPr id="108" name="Google Shape;108;p16"/>
          <p:cNvPicPr preferRelativeResize="0"/>
          <p:nvPr/>
        </p:nvPicPr>
        <p:blipFill>
          <a:blip r:embed="rId6">
            <a:alphaModFix/>
          </a:blip>
          <a:stretch>
            <a:fillRect/>
          </a:stretch>
        </p:blipFill>
        <p:spPr>
          <a:xfrm>
            <a:off x="8285053" y="3197894"/>
            <a:ext cx="2033705" cy="1444611"/>
          </a:xfrm>
          <a:prstGeom prst="rect">
            <a:avLst/>
          </a:prstGeom>
          <a:noFill/>
          <a:ln>
            <a:noFill/>
          </a:ln>
        </p:spPr>
      </p:pic>
      <p:cxnSp>
        <p:nvCxnSpPr>
          <p:cNvPr id="110" name="Google Shape;110;p16"/>
          <p:cNvCxnSpPr/>
          <p:nvPr/>
        </p:nvCxnSpPr>
        <p:spPr>
          <a:xfrm>
            <a:off x="8536079" y="3202782"/>
            <a:ext cx="3395400" cy="21000"/>
          </a:xfrm>
          <a:prstGeom prst="straightConnector1">
            <a:avLst/>
          </a:prstGeom>
          <a:noFill/>
          <a:ln w="19050" cap="flat" cmpd="sng">
            <a:solidFill>
              <a:srgbClr val="999999"/>
            </a:solidFill>
            <a:prstDash val="dash"/>
            <a:round/>
            <a:headEnd type="none" w="med" len="med"/>
            <a:tailEnd type="none" w="med" len="med"/>
          </a:ln>
        </p:spPr>
      </p:cxnSp>
      <p:cxnSp>
        <p:nvCxnSpPr>
          <p:cNvPr id="111" name="Google Shape;111;p16"/>
          <p:cNvCxnSpPr/>
          <p:nvPr/>
        </p:nvCxnSpPr>
        <p:spPr>
          <a:xfrm flipH="1">
            <a:off x="10160883" y="1690688"/>
            <a:ext cx="30000" cy="2859900"/>
          </a:xfrm>
          <a:prstGeom prst="straightConnector1">
            <a:avLst/>
          </a:prstGeom>
          <a:noFill/>
          <a:ln w="19050" cap="flat" cmpd="sng">
            <a:solidFill>
              <a:srgbClr val="999999"/>
            </a:solidFill>
            <a:prstDash val="dash"/>
            <a:round/>
            <a:headEnd type="none" w="med" len="med"/>
            <a:tailEnd type="none" w="med" len="med"/>
          </a:ln>
        </p:spPr>
      </p:cxnSp>
      <p:sp>
        <p:nvSpPr>
          <p:cNvPr id="112" name="Google Shape;112;p16"/>
          <p:cNvSpPr/>
          <p:nvPr/>
        </p:nvSpPr>
        <p:spPr>
          <a:xfrm>
            <a:off x="4022781" y="2031433"/>
            <a:ext cx="2135153" cy="801998"/>
          </a:xfrm>
          <a:custGeom>
            <a:avLst/>
            <a:gdLst/>
            <a:ahLst/>
            <a:cxnLst/>
            <a:rect l="l" t="t" r="r" b="b"/>
            <a:pathLst>
              <a:path w="106771" h="39970" extrusionOk="0">
                <a:moveTo>
                  <a:pt x="0" y="39970"/>
                </a:moveTo>
                <a:cubicBezTo>
                  <a:pt x="3742" y="38693"/>
                  <a:pt x="16426" y="36503"/>
                  <a:pt x="22449" y="32305"/>
                </a:cubicBezTo>
                <a:cubicBezTo>
                  <a:pt x="28472" y="28107"/>
                  <a:pt x="29841" y="18707"/>
                  <a:pt x="36138" y="14783"/>
                </a:cubicBezTo>
                <a:cubicBezTo>
                  <a:pt x="42435" y="10859"/>
                  <a:pt x="51469" y="11224"/>
                  <a:pt x="60230" y="8760"/>
                </a:cubicBezTo>
                <a:cubicBezTo>
                  <a:pt x="68991" y="6296"/>
                  <a:pt x="80945" y="0"/>
                  <a:pt x="88702" y="0"/>
                </a:cubicBezTo>
                <a:cubicBezTo>
                  <a:pt x="96459" y="0"/>
                  <a:pt x="103760" y="7300"/>
                  <a:pt x="106771" y="8760"/>
                </a:cubicBezTo>
              </a:path>
            </a:pathLst>
          </a:custGeom>
          <a:noFill/>
          <a:ln w="38100" cap="flat" cmpd="sng">
            <a:solidFill>
              <a:schemeClr val="accent2">
                <a:lumMod val="50000"/>
              </a:schemeClr>
            </a:solidFill>
            <a:prstDash val="dot"/>
            <a:round/>
            <a:headEnd type="none" w="med" len="med"/>
            <a:tailEnd type="stealth" w="med" len="med"/>
          </a:ln>
        </p:spPr>
      </p:sp>
      <p:sp>
        <p:nvSpPr>
          <p:cNvPr id="113" name="Google Shape;113;p16"/>
          <p:cNvSpPr/>
          <p:nvPr/>
        </p:nvSpPr>
        <p:spPr>
          <a:xfrm>
            <a:off x="4307460" y="2797186"/>
            <a:ext cx="1040210" cy="574963"/>
          </a:xfrm>
          <a:custGeom>
            <a:avLst/>
            <a:gdLst/>
            <a:ahLst/>
            <a:cxnLst/>
            <a:rect l="l" t="t" r="r" b="b"/>
            <a:pathLst>
              <a:path w="52017" h="28655" extrusionOk="0">
                <a:moveTo>
                  <a:pt x="0" y="8396"/>
                </a:moveTo>
                <a:cubicBezTo>
                  <a:pt x="4837" y="8031"/>
                  <a:pt x="22906" y="7575"/>
                  <a:pt x="29020" y="6206"/>
                </a:cubicBezTo>
                <a:cubicBezTo>
                  <a:pt x="35134" y="4837"/>
                  <a:pt x="33582" y="-547"/>
                  <a:pt x="36685" y="183"/>
                </a:cubicBezTo>
                <a:cubicBezTo>
                  <a:pt x="39788" y="913"/>
                  <a:pt x="46358" y="6662"/>
                  <a:pt x="47636" y="10586"/>
                </a:cubicBezTo>
                <a:cubicBezTo>
                  <a:pt x="48914" y="14510"/>
                  <a:pt x="43621" y="20716"/>
                  <a:pt x="44351" y="23727"/>
                </a:cubicBezTo>
                <a:cubicBezTo>
                  <a:pt x="45081" y="26739"/>
                  <a:pt x="50739" y="27834"/>
                  <a:pt x="52017" y="28655"/>
                </a:cubicBezTo>
              </a:path>
            </a:pathLst>
          </a:custGeom>
          <a:noFill/>
          <a:ln w="38100" cap="flat" cmpd="sng">
            <a:solidFill>
              <a:srgbClr val="00B050"/>
            </a:solidFill>
            <a:prstDash val="dot"/>
            <a:round/>
            <a:headEnd type="none" w="med" len="med"/>
            <a:tailEnd type="stealth" w="med" len="med"/>
          </a:ln>
        </p:spPr>
      </p:sp>
      <p:sp>
        <p:nvSpPr>
          <p:cNvPr id="114" name="Google Shape;114;p16"/>
          <p:cNvSpPr/>
          <p:nvPr/>
        </p:nvSpPr>
        <p:spPr>
          <a:xfrm>
            <a:off x="4062012" y="3284485"/>
            <a:ext cx="891469" cy="955816"/>
          </a:xfrm>
          <a:custGeom>
            <a:avLst/>
            <a:gdLst/>
            <a:ahLst/>
            <a:cxnLst/>
            <a:rect l="l" t="t" r="r" b="b"/>
            <a:pathLst>
              <a:path w="44579" h="47636" extrusionOk="0">
                <a:moveTo>
                  <a:pt x="2418" y="0"/>
                </a:moveTo>
                <a:cubicBezTo>
                  <a:pt x="2053" y="2190"/>
                  <a:pt x="-685" y="9126"/>
                  <a:pt x="228" y="13141"/>
                </a:cubicBezTo>
                <a:cubicBezTo>
                  <a:pt x="1141" y="17156"/>
                  <a:pt x="4335" y="22906"/>
                  <a:pt x="7894" y="24092"/>
                </a:cubicBezTo>
                <a:cubicBezTo>
                  <a:pt x="11453" y="25278"/>
                  <a:pt x="18297" y="19712"/>
                  <a:pt x="21582" y="20259"/>
                </a:cubicBezTo>
                <a:cubicBezTo>
                  <a:pt x="24867" y="20807"/>
                  <a:pt x="25962" y="24001"/>
                  <a:pt x="27605" y="27377"/>
                </a:cubicBezTo>
                <a:cubicBezTo>
                  <a:pt x="29248" y="30754"/>
                  <a:pt x="28609" y="37142"/>
                  <a:pt x="31438" y="40518"/>
                </a:cubicBezTo>
                <a:cubicBezTo>
                  <a:pt x="34267" y="43895"/>
                  <a:pt x="42389" y="46450"/>
                  <a:pt x="44579" y="47636"/>
                </a:cubicBezTo>
              </a:path>
            </a:pathLst>
          </a:custGeom>
          <a:noFill/>
          <a:ln w="38100" cap="flat" cmpd="sng">
            <a:solidFill>
              <a:srgbClr val="00B050"/>
            </a:solidFill>
            <a:prstDash val="dot"/>
            <a:round/>
            <a:headEnd type="none" w="med" len="med"/>
            <a:tailEnd type="stealth" w="med" len="med"/>
          </a:ln>
        </p:spPr>
      </p:sp>
      <p:sp>
        <p:nvSpPr>
          <p:cNvPr id="115" name="Google Shape;115;p16"/>
          <p:cNvSpPr/>
          <p:nvPr/>
        </p:nvSpPr>
        <p:spPr>
          <a:xfrm>
            <a:off x="4427903" y="3095903"/>
            <a:ext cx="2474591" cy="631024"/>
          </a:xfrm>
          <a:custGeom>
            <a:avLst/>
            <a:gdLst/>
            <a:ahLst/>
            <a:cxnLst/>
            <a:rect l="l" t="t" r="r" b="b"/>
            <a:pathLst>
              <a:path w="123745" h="31449" extrusionOk="0">
                <a:moveTo>
                  <a:pt x="0" y="6656"/>
                </a:moveTo>
                <a:cubicBezTo>
                  <a:pt x="7666" y="10306"/>
                  <a:pt x="33218" y="24634"/>
                  <a:pt x="45994" y="28558"/>
                </a:cubicBezTo>
                <a:cubicBezTo>
                  <a:pt x="58770" y="32482"/>
                  <a:pt x="68991" y="31660"/>
                  <a:pt x="76656" y="30200"/>
                </a:cubicBezTo>
                <a:cubicBezTo>
                  <a:pt x="84322" y="28740"/>
                  <a:pt x="85782" y="24725"/>
                  <a:pt x="91987" y="19797"/>
                </a:cubicBezTo>
                <a:cubicBezTo>
                  <a:pt x="98193" y="14869"/>
                  <a:pt x="108596" y="3006"/>
                  <a:pt x="113889" y="633"/>
                </a:cubicBezTo>
                <a:cubicBezTo>
                  <a:pt x="119182" y="-1740"/>
                  <a:pt x="122102" y="4740"/>
                  <a:pt x="123745" y="5561"/>
                </a:cubicBezTo>
              </a:path>
            </a:pathLst>
          </a:custGeom>
          <a:noFill/>
          <a:ln w="38100" cap="flat" cmpd="sng">
            <a:solidFill>
              <a:srgbClr val="1155CC"/>
            </a:solidFill>
            <a:prstDash val="dot"/>
            <a:round/>
            <a:headEnd type="none" w="med" len="med"/>
            <a:tailEnd type="stealth" w="med" len="med"/>
          </a:ln>
        </p:spPr>
      </p:sp>
      <p:sp>
        <p:nvSpPr>
          <p:cNvPr id="116" name="Google Shape;116;p16"/>
          <p:cNvSpPr/>
          <p:nvPr/>
        </p:nvSpPr>
        <p:spPr>
          <a:xfrm>
            <a:off x="4252708" y="2668940"/>
            <a:ext cx="2254458" cy="1784380"/>
          </a:xfrm>
          <a:custGeom>
            <a:avLst/>
            <a:gdLst/>
            <a:ahLst/>
            <a:cxnLst/>
            <a:rect l="l" t="t" r="r" b="b"/>
            <a:pathLst>
              <a:path w="112737" h="88930" extrusionOk="0">
                <a:moveTo>
                  <a:pt x="0" y="83227"/>
                </a:moveTo>
                <a:cubicBezTo>
                  <a:pt x="9400" y="84140"/>
                  <a:pt x="43986" y="89615"/>
                  <a:pt x="56397" y="88702"/>
                </a:cubicBezTo>
                <a:cubicBezTo>
                  <a:pt x="68808" y="87790"/>
                  <a:pt x="68717" y="82406"/>
                  <a:pt x="74466" y="77752"/>
                </a:cubicBezTo>
                <a:cubicBezTo>
                  <a:pt x="80215" y="73098"/>
                  <a:pt x="84870" y="65615"/>
                  <a:pt x="90893" y="60778"/>
                </a:cubicBezTo>
                <a:cubicBezTo>
                  <a:pt x="96916" y="55941"/>
                  <a:pt x="107410" y="55394"/>
                  <a:pt x="110604" y="48732"/>
                </a:cubicBezTo>
                <a:cubicBezTo>
                  <a:pt x="113798" y="42070"/>
                  <a:pt x="113069" y="28929"/>
                  <a:pt x="110057" y="20807"/>
                </a:cubicBezTo>
                <a:cubicBezTo>
                  <a:pt x="107046" y="12685"/>
                  <a:pt x="95455" y="3468"/>
                  <a:pt x="92535" y="0"/>
                </a:cubicBezTo>
              </a:path>
            </a:pathLst>
          </a:custGeom>
          <a:noFill/>
          <a:ln w="38100" cap="flat" cmpd="sng">
            <a:solidFill>
              <a:schemeClr val="accent2">
                <a:lumMod val="50000"/>
              </a:schemeClr>
            </a:solidFill>
            <a:prstDash val="dot"/>
            <a:round/>
            <a:headEnd type="none" w="med" len="med"/>
            <a:tailEnd type="stealth" w="med" len="med"/>
          </a:ln>
        </p:spPr>
      </p:sp>
      <p:grpSp>
        <p:nvGrpSpPr>
          <p:cNvPr id="18" name="Google Shape;72;p15">
            <a:extLst>
              <a:ext uri="{FF2B5EF4-FFF2-40B4-BE49-F238E27FC236}">
                <a16:creationId xmlns:a16="http://schemas.microsoft.com/office/drawing/2014/main" id="{6A9737A7-6DC6-F244-BD9B-9E948D0A70E4}"/>
              </a:ext>
            </a:extLst>
          </p:cNvPr>
          <p:cNvGrpSpPr/>
          <p:nvPr/>
        </p:nvGrpSpPr>
        <p:grpSpPr>
          <a:xfrm>
            <a:off x="636561" y="2048313"/>
            <a:ext cx="1997350" cy="1997350"/>
            <a:chOff x="-284825" y="2148676"/>
            <a:chExt cx="1997350" cy="1997350"/>
          </a:xfrm>
        </p:grpSpPr>
        <p:pic>
          <p:nvPicPr>
            <p:cNvPr id="19" name="Google Shape;73;p15">
              <a:extLst>
                <a:ext uri="{FF2B5EF4-FFF2-40B4-BE49-F238E27FC236}">
                  <a16:creationId xmlns:a16="http://schemas.microsoft.com/office/drawing/2014/main" id="{3381A593-4487-254B-89EA-AB462BD39756}"/>
                </a:ext>
              </a:extLst>
            </p:cNvPr>
            <p:cNvPicPr preferRelativeResize="0"/>
            <p:nvPr/>
          </p:nvPicPr>
          <p:blipFill>
            <a:blip r:embed="rId7">
              <a:alphaModFix/>
            </a:blip>
            <a:stretch>
              <a:fillRect/>
            </a:stretch>
          </p:blipFill>
          <p:spPr>
            <a:xfrm>
              <a:off x="-284825" y="2148676"/>
              <a:ext cx="1997350" cy="1997350"/>
            </a:xfrm>
            <a:prstGeom prst="rect">
              <a:avLst/>
            </a:prstGeom>
            <a:noFill/>
            <a:ln>
              <a:noFill/>
            </a:ln>
          </p:spPr>
        </p:pic>
        <p:pic>
          <p:nvPicPr>
            <p:cNvPr id="20" name="Google Shape;74;p15">
              <a:extLst>
                <a:ext uri="{FF2B5EF4-FFF2-40B4-BE49-F238E27FC236}">
                  <a16:creationId xmlns:a16="http://schemas.microsoft.com/office/drawing/2014/main" id="{9A9689B6-ED43-CA48-B00F-C107CC46C478}"/>
                </a:ext>
              </a:extLst>
            </p:cNvPr>
            <p:cNvPicPr preferRelativeResize="0"/>
            <p:nvPr/>
          </p:nvPicPr>
          <p:blipFill>
            <a:blip r:embed="rId8">
              <a:alphaModFix/>
            </a:blip>
            <a:stretch>
              <a:fillRect/>
            </a:stretch>
          </p:blipFill>
          <p:spPr>
            <a:xfrm>
              <a:off x="426100" y="2466450"/>
              <a:ext cx="468325" cy="454726"/>
            </a:xfrm>
            <a:prstGeom prst="rect">
              <a:avLst/>
            </a:prstGeom>
            <a:noFill/>
            <a:ln>
              <a:noFill/>
            </a:ln>
          </p:spPr>
        </p:pic>
        <p:pic>
          <p:nvPicPr>
            <p:cNvPr id="21" name="Google Shape;75;p15">
              <a:extLst>
                <a:ext uri="{FF2B5EF4-FFF2-40B4-BE49-F238E27FC236}">
                  <a16:creationId xmlns:a16="http://schemas.microsoft.com/office/drawing/2014/main" id="{E83FB3C7-E2E8-2649-9943-BD21749C84D6}"/>
                </a:ext>
              </a:extLst>
            </p:cNvPr>
            <p:cNvPicPr preferRelativeResize="0"/>
            <p:nvPr/>
          </p:nvPicPr>
          <p:blipFill rotWithShape="1">
            <a:blip r:embed="rId9">
              <a:alphaModFix/>
            </a:blip>
            <a:srcRect r="-16740" b="-16740"/>
            <a:stretch/>
          </p:blipFill>
          <p:spPr>
            <a:xfrm>
              <a:off x="426105" y="3441070"/>
              <a:ext cx="546725" cy="524020"/>
            </a:xfrm>
            <a:prstGeom prst="rect">
              <a:avLst/>
            </a:prstGeom>
            <a:noFill/>
            <a:ln>
              <a:noFill/>
            </a:ln>
          </p:spPr>
        </p:pic>
        <p:pic>
          <p:nvPicPr>
            <p:cNvPr id="22" name="Google Shape;76;p15">
              <a:extLst>
                <a:ext uri="{FF2B5EF4-FFF2-40B4-BE49-F238E27FC236}">
                  <a16:creationId xmlns:a16="http://schemas.microsoft.com/office/drawing/2014/main" id="{FF49F695-2B64-FE48-8B68-7F4B4E9858CD}"/>
                </a:ext>
              </a:extLst>
            </p:cNvPr>
            <p:cNvPicPr preferRelativeResize="0"/>
            <p:nvPr/>
          </p:nvPicPr>
          <p:blipFill>
            <a:blip r:embed="rId10">
              <a:alphaModFix/>
            </a:blip>
            <a:stretch>
              <a:fillRect/>
            </a:stretch>
          </p:blipFill>
          <p:spPr>
            <a:xfrm>
              <a:off x="426104" y="3007992"/>
              <a:ext cx="546715" cy="371275"/>
            </a:xfrm>
            <a:prstGeom prst="rect">
              <a:avLst/>
            </a:prstGeom>
            <a:noFill/>
            <a:ln>
              <a:noFill/>
            </a:ln>
          </p:spPr>
        </p:pic>
      </p:grpSp>
      <p:sp>
        <p:nvSpPr>
          <p:cNvPr id="24" name="Google Shape;79;p15">
            <a:extLst>
              <a:ext uri="{FF2B5EF4-FFF2-40B4-BE49-F238E27FC236}">
                <a16:creationId xmlns:a16="http://schemas.microsoft.com/office/drawing/2014/main" id="{C916E4EF-EA29-2141-90C8-A247AE92F0E4}"/>
              </a:ext>
            </a:extLst>
          </p:cNvPr>
          <p:cNvSpPr txBox="1"/>
          <p:nvPr/>
        </p:nvSpPr>
        <p:spPr>
          <a:xfrm>
            <a:off x="977610" y="5326637"/>
            <a:ext cx="28848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Trajectories</a:t>
            </a:r>
            <a:endParaRPr sz="3000" dirty="0">
              <a:solidFill>
                <a:srgbClr val="666666"/>
              </a:solidFill>
              <a:latin typeface="+mn-lt"/>
              <a:ea typeface="Montserrat Medium"/>
              <a:cs typeface="Montserrat Medium"/>
              <a:sym typeface="Montserrat Medium"/>
            </a:endParaRPr>
          </a:p>
        </p:txBody>
      </p:sp>
      <p:pic>
        <p:nvPicPr>
          <p:cNvPr id="25" name="Google Shape;87;p15">
            <a:extLst>
              <a:ext uri="{FF2B5EF4-FFF2-40B4-BE49-F238E27FC236}">
                <a16:creationId xmlns:a16="http://schemas.microsoft.com/office/drawing/2014/main" id="{9E166D60-26FB-3746-AF77-3914DB1B90EC}"/>
              </a:ext>
            </a:extLst>
          </p:cNvPr>
          <p:cNvPicPr preferRelativeResize="0"/>
          <p:nvPr/>
        </p:nvPicPr>
        <p:blipFill>
          <a:blip r:embed="rId11">
            <a:alphaModFix/>
          </a:blip>
          <a:stretch>
            <a:fillRect/>
          </a:stretch>
        </p:blipFill>
        <p:spPr>
          <a:xfrm>
            <a:off x="570599" y="3657410"/>
            <a:ext cx="1643673" cy="1647028"/>
          </a:xfrm>
          <a:prstGeom prst="rect">
            <a:avLst/>
          </a:prstGeom>
          <a:noFill/>
          <a:ln>
            <a:noFill/>
          </a:ln>
        </p:spPr>
      </p:pic>
      <p:sp>
        <p:nvSpPr>
          <p:cNvPr id="27" name="Google Shape;80;p15">
            <a:extLst>
              <a:ext uri="{FF2B5EF4-FFF2-40B4-BE49-F238E27FC236}">
                <a16:creationId xmlns:a16="http://schemas.microsoft.com/office/drawing/2014/main" id="{769336EE-7853-BF46-A270-DE9F6A73EBCF}"/>
              </a:ext>
            </a:extLst>
          </p:cNvPr>
          <p:cNvSpPr txBox="1"/>
          <p:nvPr/>
        </p:nvSpPr>
        <p:spPr>
          <a:xfrm>
            <a:off x="4827565" y="5215647"/>
            <a:ext cx="1820346"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Clusters</a:t>
            </a:r>
            <a:endParaRPr sz="3000" dirty="0">
              <a:solidFill>
                <a:srgbClr val="666666"/>
              </a:solidFill>
              <a:latin typeface="+mn-lt"/>
              <a:ea typeface="Montserrat Medium"/>
              <a:cs typeface="Montserrat Medium"/>
              <a:sym typeface="Montserrat Medium"/>
            </a:endParaRPr>
          </a:p>
        </p:txBody>
      </p:sp>
      <p:sp>
        <p:nvSpPr>
          <p:cNvPr id="28" name="Google Shape;80;p15">
            <a:extLst>
              <a:ext uri="{FF2B5EF4-FFF2-40B4-BE49-F238E27FC236}">
                <a16:creationId xmlns:a16="http://schemas.microsoft.com/office/drawing/2014/main" id="{EEAE1665-025D-D540-B50B-7951627A6221}"/>
              </a:ext>
            </a:extLst>
          </p:cNvPr>
          <p:cNvSpPr txBox="1"/>
          <p:nvPr/>
        </p:nvSpPr>
        <p:spPr>
          <a:xfrm>
            <a:off x="8528211" y="5234720"/>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sp>
        <p:nvSpPr>
          <p:cNvPr id="26" name="Google Shape;104;p16">
            <a:extLst>
              <a:ext uri="{FF2B5EF4-FFF2-40B4-BE49-F238E27FC236}">
                <a16:creationId xmlns:a16="http://schemas.microsoft.com/office/drawing/2014/main" id="{376B5B1C-CD0A-2846-BC3A-D04081F5A343}"/>
              </a:ext>
            </a:extLst>
          </p:cNvPr>
          <p:cNvSpPr/>
          <p:nvPr/>
        </p:nvSpPr>
        <p:spPr>
          <a:xfrm>
            <a:off x="2633911" y="305028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9928A79C-2BE9-1848-BC34-33C5F27E69E2}"/>
              </a:ext>
            </a:extLst>
          </p:cNvPr>
          <p:cNvPicPr>
            <a:picLocks noChangeAspect="1"/>
          </p:cNvPicPr>
          <p:nvPr/>
        </p:nvPicPr>
        <p:blipFill>
          <a:blip r:embed="rId3"/>
          <a:stretch>
            <a:fillRect/>
          </a:stretch>
        </p:blipFill>
        <p:spPr>
          <a:xfrm>
            <a:off x="107075" y="1804159"/>
            <a:ext cx="5365877" cy="4192660"/>
          </a:xfrm>
          <a:prstGeom prst="rect">
            <a:avLst/>
          </a:prstGeom>
        </p:spPr>
      </p:pic>
      <p:sp>
        <p:nvSpPr>
          <p:cNvPr id="9" name="Google Shape;123;p17">
            <a:extLst>
              <a:ext uri="{FF2B5EF4-FFF2-40B4-BE49-F238E27FC236}">
                <a16:creationId xmlns:a16="http://schemas.microsoft.com/office/drawing/2014/main" id="{F6851528-07B5-104A-858A-77A176FC2C8C}"/>
              </a:ext>
            </a:extLst>
          </p:cNvPr>
          <p:cNvSpPr txBox="1">
            <a:spLocks/>
          </p:cNvSpPr>
          <p:nvPr/>
        </p:nvSpPr>
        <p:spPr>
          <a:xfrm>
            <a:off x="6545729" y="2206342"/>
            <a:ext cx="5239871" cy="4819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Various temporal and spatial scales may represent the same mobility behavior</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50 minutes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44 miles, 8 miles</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20 min, 50 min, 1.5 hour</a:t>
            </a:r>
          </a:p>
        </p:txBody>
      </p:sp>
      <p:pic>
        <p:nvPicPr>
          <p:cNvPr id="6" name="Picture 5" descr="Map&#10;&#10;Description automatically generated">
            <a:extLst>
              <a:ext uri="{FF2B5EF4-FFF2-40B4-BE49-F238E27FC236}">
                <a16:creationId xmlns:a16="http://schemas.microsoft.com/office/drawing/2014/main" id="{00A5E9B4-DC6F-8845-BC2B-919A435DC5BF}"/>
              </a:ext>
            </a:extLst>
          </p:cNvPr>
          <p:cNvPicPr>
            <a:picLocks noChangeAspect="1"/>
          </p:cNvPicPr>
          <p:nvPr/>
        </p:nvPicPr>
        <p:blipFill>
          <a:blip r:embed="rId4"/>
          <a:stretch>
            <a:fillRect/>
          </a:stretch>
        </p:blipFill>
        <p:spPr>
          <a:xfrm>
            <a:off x="107075" y="1804158"/>
            <a:ext cx="6155887" cy="4192659"/>
          </a:xfrm>
          <a:prstGeom prst="rect">
            <a:avLst/>
          </a:prstGeom>
        </p:spPr>
      </p:pic>
      <p:pic>
        <p:nvPicPr>
          <p:cNvPr id="4" name="Picture 3" descr="Map&#10;&#10;Description automatically generated">
            <a:extLst>
              <a:ext uri="{FF2B5EF4-FFF2-40B4-BE49-F238E27FC236}">
                <a16:creationId xmlns:a16="http://schemas.microsoft.com/office/drawing/2014/main" id="{9B53DE21-93FB-A641-843F-6C510E90EE58}"/>
              </a:ext>
            </a:extLst>
          </p:cNvPr>
          <p:cNvPicPr>
            <a:picLocks noChangeAspect="1"/>
          </p:cNvPicPr>
          <p:nvPr/>
        </p:nvPicPr>
        <p:blipFill>
          <a:blip r:embed="rId5"/>
          <a:stretch>
            <a:fillRect/>
          </a:stretch>
        </p:blipFill>
        <p:spPr>
          <a:xfrm>
            <a:off x="107075" y="1804155"/>
            <a:ext cx="6845054" cy="4421319"/>
          </a:xfrm>
          <a:prstGeom prst="rect">
            <a:avLst/>
          </a:prstGeom>
        </p:spPr>
      </p:pic>
      <p:sp>
        <p:nvSpPr>
          <p:cNvPr id="3" name="Title 2">
            <a:extLst>
              <a:ext uri="{FF2B5EF4-FFF2-40B4-BE49-F238E27FC236}">
                <a16:creationId xmlns:a16="http://schemas.microsoft.com/office/drawing/2014/main" id="{037D26A8-D9E7-D947-9223-C1B414CD3B8F}"/>
              </a:ext>
            </a:extLst>
          </p:cNvPr>
          <p:cNvSpPr>
            <a:spLocks noGrp="1"/>
          </p:cNvSpPr>
          <p:nvPr>
            <p:ph type="title"/>
          </p:nvPr>
        </p:nvSpPr>
        <p:spPr/>
        <p:txBody>
          <a:bodyPr/>
          <a:lstStyle/>
          <a:p>
            <a:pPr algn="ctr"/>
            <a:r>
              <a:rPr lang="en-US" dirty="0">
                <a:ea typeface="Calibri"/>
                <a:cs typeface="Calibri"/>
                <a:sym typeface="Calibri"/>
              </a:rPr>
              <a:t>Challenge:  Multi-scale Trajectories</a:t>
            </a:r>
            <a:endParaRPr lang="en-US" dirty="0"/>
          </a:p>
        </p:txBody>
      </p:sp>
    </p:spTree>
    <p:extLst>
      <p:ext uri="{BB962C8B-B14F-4D97-AF65-F5344CB8AC3E}">
        <p14:creationId xmlns:p14="http://schemas.microsoft.com/office/powerpoint/2010/main" val="1961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latin typeface="Calibri"/>
                <a:ea typeface="Calibri"/>
                <a:cs typeface="Calibri"/>
                <a:sym typeface="Calibri"/>
              </a:rPr>
              <a:t>Trajectory Clustering Techniques</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Based on similarity of raw spatiotemporal features </a:t>
            </a:r>
            <a:r>
              <a:rPr lang="en-US" b="1" dirty="0">
                <a:solidFill>
                  <a:srgbClr val="666666"/>
                </a:solidFill>
                <a:latin typeface="Calibri"/>
                <a:ea typeface="Calibri"/>
                <a:cs typeface="Calibri"/>
                <a:sym typeface="Calibri"/>
              </a:rPr>
              <a:t>[AIR’17]</a:t>
            </a:r>
            <a:endParaRPr b="1" dirty="0">
              <a:solidFill>
                <a:srgbClr val="666666"/>
              </a:solidFill>
              <a:latin typeface="Calibri"/>
              <a:ea typeface="Calibri"/>
              <a:cs typeface="Calibri"/>
              <a:sym typeface="Calibri"/>
            </a:endParaRP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Sequence distance measurement</a:t>
            </a:r>
            <a:endParaRPr dirty="0">
              <a:solidFill>
                <a:schemeClr val="dk1"/>
              </a:solidFill>
              <a:latin typeface="Calibri"/>
              <a:ea typeface="Calibri"/>
              <a:cs typeface="Calibri"/>
              <a:sym typeface="Calibri"/>
            </a:endParaRPr>
          </a:p>
          <a:p>
            <a:pPr marL="838200" lvl="1" indent="-342900">
              <a:lnSpc>
                <a:spcPct val="150000"/>
              </a:lnSpc>
              <a:spcBef>
                <a:spcPts val="0"/>
              </a:spcBef>
              <a:buClr>
                <a:schemeClr val="dk1"/>
              </a:buClr>
              <a:buSzPts val="3000"/>
            </a:pPr>
            <a:r>
              <a:rPr lang="en-US" sz="2800" dirty="0">
                <a:solidFill>
                  <a:schemeClr val="dk1"/>
                </a:solidFill>
                <a:latin typeface="Calibri"/>
                <a:ea typeface="Calibri"/>
                <a:cs typeface="Calibri"/>
                <a:sym typeface="Calibri"/>
              </a:rPr>
              <a:t>Dynamic Time Warping (</a:t>
            </a:r>
            <a:r>
              <a:rPr lang="en-US" sz="2800" b="1" dirty="0">
                <a:solidFill>
                  <a:schemeClr val="dk1"/>
                </a:solidFill>
                <a:latin typeface="Calibri"/>
                <a:ea typeface="Calibri"/>
                <a:cs typeface="Calibri"/>
                <a:sym typeface="Calibri"/>
              </a:rPr>
              <a:t>DTW</a:t>
            </a:r>
            <a:r>
              <a:rPr lang="en-US" sz="2800" dirty="0">
                <a:solidFill>
                  <a:schemeClr val="dk1"/>
                </a:solidFill>
                <a:latin typeface="Calibri"/>
                <a:ea typeface="Calibri"/>
                <a:cs typeface="Calibri"/>
                <a:sym typeface="Calibri"/>
              </a:rPr>
              <a:t>), Longest Common </a:t>
            </a:r>
            <a:r>
              <a:rPr lang="en-US" sz="2800" dirty="0" err="1">
                <a:solidFill>
                  <a:schemeClr val="dk1"/>
                </a:solidFill>
                <a:latin typeface="Calibri"/>
                <a:ea typeface="Calibri"/>
                <a:cs typeface="Calibri"/>
                <a:sym typeface="Calibri"/>
              </a:rPr>
              <a:t>SubSequence</a:t>
            </a:r>
            <a:r>
              <a:rPr lang="en-US" sz="280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LCSS</a:t>
            </a:r>
            <a:r>
              <a:rPr lang="en-US" sz="2800" dirty="0">
                <a:solidFill>
                  <a:schemeClr val="dk1"/>
                </a:solidFill>
                <a:latin typeface="Calibri"/>
                <a:ea typeface="Calibri"/>
                <a:cs typeface="Calibri"/>
                <a:sym typeface="Calibri"/>
              </a:rPr>
              <a:t>)</a:t>
            </a: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Clustering based on the distances</a:t>
            </a:r>
          </a:p>
          <a:p>
            <a:pPr marL="838200" lvl="1" indent="-342900">
              <a:lnSpc>
                <a:spcPct val="150000"/>
              </a:lnSpc>
              <a:spcBef>
                <a:spcPts val="0"/>
              </a:spcBef>
              <a:buClr>
                <a:schemeClr val="dk1"/>
              </a:buClr>
              <a:buSzPts val="3000"/>
            </a:pPr>
            <a:r>
              <a:rPr lang="en-US" sz="2800" dirty="0" err="1">
                <a:solidFill>
                  <a:schemeClr val="dk1"/>
                </a:solidFill>
                <a:latin typeface="Calibri"/>
                <a:ea typeface="Calibri"/>
                <a:cs typeface="Calibri"/>
                <a:sym typeface="Calibri"/>
              </a:rPr>
              <a:t>kMeans</a:t>
            </a:r>
            <a:r>
              <a:rPr lang="en-US" sz="2800" dirty="0">
                <a:solidFill>
                  <a:schemeClr val="dk1"/>
                </a:solidFill>
                <a:latin typeface="Calibri"/>
                <a:ea typeface="Calibri"/>
                <a:cs typeface="Calibri"/>
                <a:sym typeface="Calibri"/>
              </a:rPr>
              <a:t>-DBA</a:t>
            </a:r>
            <a:r>
              <a:rPr lang="en-US" sz="2800" b="1" dirty="0">
                <a:solidFill>
                  <a:srgbClr val="666666"/>
                </a:solidFill>
                <a:latin typeface="Calibri"/>
                <a:ea typeface="Calibri"/>
                <a:cs typeface="Calibri"/>
                <a:sym typeface="Calibri"/>
              </a:rPr>
              <a:t>[ICDM’14]</a:t>
            </a:r>
            <a:r>
              <a:rPr lang="en-US" sz="2800" dirty="0">
                <a:solidFill>
                  <a:schemeClr val="dk1"/>
                </a:solidFill>
                <a:latin typeface="Calibri"/>
                <a:ea typeface="Calibri"/>
                <a:cs typeface="Calibri"/>
                <a:sym typeface="Calibri"/>
              </a:rPr>
              <a:t>, DBSCAN</a:t>
            </a:r>
            <a:r>
              <a:rPr lang="en-US" sz="2800" b="1" dirty="0">
                <a:solidFill>
                  <a:srgbClr val="666666"/>
                </a:solidFill>
                <a:latin typeface="Calibri"/>
                <a:ea typeface="Calibri"/>
                <a:cs typeface="Calibri"/>
                <a:sym typeface="Calibri"/>
              </a:rPr>
              <a:t>[CVPR’09]</a:t>
            </a:r>
            <a:r>
              <a:rPr lang="en-US" sz="2800" dirty="0">
                <a:solidFill>
                  <a:schemeClr val="dk1"/>
                </a:solidFill>
                <a:latin typeface="Calibri"/>
                <a:ea typeface="Calibri"/>
                <a:cs typeface="Calibri"/>
                <a:sym typeface="Calibri"/>
              </a:rPr>
              <a:t>, Hierarchical Clustering</a:t>
            </a:r>
            <a:endParaRPr sz="28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Limitations of Traditional Trajectory Clustering Techniques </a:t>
            </a:r>
            <a:endParaRPr sz="4400" dirty="0">
              <a:ea typeface="Calibri"/>
              <a:cs typeface="Calibri"/>
              <a:sym typeface="Calibri"/>
            </a:endParaRPr>
          </a:p>
        </p:txBody>
      </p:sp>
      <p:sp>
        <p:nvSpPr>
          <p:cNvPr id="160" name="Google Shape;160;p21"/>
          <p:cNvSpPr txBox="1">
            <a:spLocks noGrp="1"/>
          </p:cNvSpPr>
          <p:nvPr>
            <p:ph idx="1"/>
          </p:nvPr>
        </p:nvSpPr>
        <p:spPr>
          <a:xfrm>
            <a:off x="2800080" y="2141537"/>
            <a:ext cx="10515600" cy="4351338"/>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Prone to scales &amp; noises</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No activity context information</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Pre-defined similarity vs. data-driven</a:t>
            </a:r>
            <a:endParaRPr sz="3000" dirty="0">
              <a:solidFill>
                <a:schemeClr val="dk1"/>
              </a:solidFill>
              <a:ea typeface="Merriweather"/>
              <a:cs typeface="Merriweather"/>
              <a:sym typeface="Merriweather"/>
            </a:endParaRPr>
          </a:p>
        </p:txBody>
      </p:sp>
      <p:grpSp>
        <p:nvGrpSpPr>
          <p:cNvPr id="161" name="Google Shape;161;p21"/>
          <p:cNvGrpSpPr/>
          <p:nvPr/>
        </p:nvGrpSpPr>
        <p:grpSpPr>
          <a:xfrm>
            <a:off x="1810210" y="2286154"/>
            <a:ext cx="513947" cy="978054"/>
            <a:chOff x="5527875" y="1570075"/>
            <a:chExt cx="1260600" cy="2607450"/>
          </a:xfrm>
        </p:grpSpPr>
        <p:pic>
          <p:nvPicPr>
            <p:cNvPr id="162" name="Google Shape;162;p21"/>
            <p:cNvPicPr preferRelativeResize="0"/>
            <p:nvPr/>
          </p:nvPicPr>
          <p:blipFill rotWithShape="1">
            <a:blip r:embed="rId3">
              <a:alphaModFix/>
            </a:blip>
            <a:srcRect l="17395" r="50860"/>
            <a:stretch/>
          </p:blipFill>
          <p:spPr>
            <a:xfrm>
              <a:off x="5527875" y="1570075"/>
              <a:ext cx="827700" cy="2607450"/>
            </a:xfrm>
            <a:prstGeom prst="rect">
              <a:avLst/>
            </a:prstGeom>
            <a:noFill/>
            <a:ln>
              <a:noFill/>
            </a:ln>
          </p:spPr>
        </p:pic>
        <p:pic>
          <p:nvPicPr>
            <p:cNvPr id="163" name="Google Shape;163;p21"/>
            <p:cNvPicPr preferRelativeResize="0"/>
            <p:nvPr/>
          </p:nvPicPr>
          <p:blipFill rotWithShape="1">
            <a:blip r:embed="rId3">
              <a:alphaModFix/>
            </a:blip>
            <a:srcRect l="17395" r="50860"/>
            <a:stretch/>
          </p:blipFill>
          <p:spPr>
            <a:xfrm>
              <a:off x="6355575" y="2669950"/>
              <a:ext cx="432900" cy="1363725"/>
            </a:xfrm>
            <a:prstGeom prst="rect">
              <a:avLst/>
            </a:prstGeom>
            <a:noFill/>
            <a:ln>
              <a:noFill/>
            </a:ln>
          </p:spPr>
        </p:pic>
      </p:grpSp>
      <p:pic>
        <p:nvPicPr>
          <p:cNvPr id="164" name="Google Shape;164;p21"/>
          <p:cNvPicPr preferRelativeResize="0"/>
          <p:nvPr/>
        </p:nvPicPr>
        <p:blipFill rotWithShape="1">
          <a:blip r:embed="rId4">
            <a:alphaModFix/>
          </a:blip>
          <a:srcRect l="5586" r="5175" b="9796"/>
          <a:stretch/>
        </p:blipFill>
        <p:spPr>
          <a:xfrm>
            <a:off x="1611951" y="3560807"/>
            <a:ext cx="1035101" cy="756399"/>
          </a:xfrm>
          <a:prstGeom prst="rect">
            <a:avLst/>
          </a:prstGeom>
          <a:noFill/>
          <a:ln>
            <a:noFill/>
          </a:ln>
        </p:spPr>
      </p:pic>
      <p:grpSp>
        <p:nvGrpSpPr>
          <p:cNvPr id="165" name="Google Shape;165;p21"/>
          <p:cNvGrpSpPr/>
          <p:nvPr/>
        </p:nvGrpSpPr>
        <p:grpSpPr>
          <a:xfrm>
            <a:off x="1716654" y="4613812"/>
            <a:ext cx="825696" cy="704857"/>
            <a:chOff x="8622850" y="363875"/>
            <a:chExt cx="2396100" cy="1758625"/>
          </a:xfrm>
        </p:grpSpPr>
        <p:sp>
          <p:nvSpPr>
            <p:cNvPr id="166" name="Google Shape;166;p21"/>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167;p21"/>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168;p21"/>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169;p21"/>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0" name="Google Shape;170;p21"/>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1" name="Google Shape;171;p21"/>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172;p21"/>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173;p21"/>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174;p21"/>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175;p21"/>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6" name="Google Shape;176;p21"/>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7" name="Google Shape;177;p21"/>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Google Shape;178;p21"/>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9" name="Google Shape;179;p21"/>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0" name="Google Shape;180;p21"/>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1" name="Google Shape;181;p21"/>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2" name="Google Shape;182;p21"/>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3" name="Google Shape;183;p21"/>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4" name="Google Shape;184;p21"/>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185" name="Google Shape;185;p21"/>
          <p:cNvPicPr preferRelativeResize="0"/>
          <p:nvPr/>
        </p:nvPicPr>
        <p:blipFill>
          <a:blip r:embed="rId5">
            <a:alphaModFix/>
          </a:blip>
          <a:stretch>
            <a:fillRect/>
          </a:stretch>
        </p:blipFill>
        <p:spPr>
          <a:xfrm>
            <a:off x="7648051" y="2518209"/>
            <a:ext cx="513951" cy="513951"/>
          </a:xfrm>
          <a:prstGeom prst="rect">
            <a:avLst/>
          </a:prstGeom>
          <a:noFill/>
          <a:ln>
            <a:noFill/>
          </a:ln>
        </p:spPr>
      </p:pic>
      <p:pic>
        <p:nvPicPr>
          <p:cNvPr id="186" name="Google Shape;186;p21"/>
          <p:cNvPicPr preferRelativeResize="0"/>
          <p:nvPr/>
        </p:nvPicPr>
        <p:blipFill>
          <a:blip r:embed="rId5">
            <a:alphaModFix/>
          </a:blip>
          <a:stretch>
            <a:fillRect/>
          </a:stretch>
        </p:blipFill>
        <p:spPr>
          <a:xfrm>
            <a:off x="8924001" y="3560809"/>
            <a:ext cx="513951" cy="513951"/>
          </a:xfrm>
          <a:prstGeom prst="rect">
            <a:avLst/>
          </a:prstGeom>
          <a:noFill/>
          <a:ln>
            <a:noFill/>
          </a:ln>
        </p:spPr>
      </p:pic>
      <p:pic>
        <p:nvPicPr>
          <p:cNvPr id="187" name="Google Shape;187;p21"/>
          <p:cNvPicPr preferRelativeResize="0"/>
          <p:nvPr/>
        </p:nvPicPr>
        <p:blipFill>
          <a:blip r:embed="rId5">
            <a:alphaModFix/>
          </a:blip>
          <a:stretch>
            <a:fillRect/>
          </a:stretch>
        </p:blipFill>
        <p:spPr>
          <a:xfrm>
            <a:off x="10648501" y="4709259"/>
            <a:ext cx="513951" cy="513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title"/>
          </p:nvPr>
        </p:nvSpPr>
        <p:spPr>
          <a:prstGeom prst="rect">
            <a:avLst/>
          </a:prstGeom>
        </p:spPr>
        <p:txBody>
          <a:bodyPr spcFirstLastPara="1" wrap="square" lIns="91425" tIns="91425" rIns="91425" bIns="91425" anchor="ctr" anchorCtr="0">
            <a:noAutofit/>
          </a:bodyPr>
          <a:lstStyle/>
          <a:p>
            <a:pPr lvl="0" algn="l">
              <a:lnSpc>
                <a:spcPct val="100000"/>
              </a:lnSpc>
              <a:spcBef>
                <a:spcPts val="0"/>
              </a:spcBef>
            </a:pPr>
            <a:r>
              <a:rPr lang="en-US" dirty="0"/>
              <a:t>DETECT: Deep Trajectory Clustering for Mobility-Behavior Analysis </a:t>
            </a:r>
            <a:endParaRPr sz="4400" dirty="0"/>
          </a:p>
        </p:txBody>
      </p:sp>
      <p:sp>
        <p:nvSpPr>
          <p:cNvPr id="17" name="Google Shape;630;p46">
            <a:extLst>
              <a:ext uri="{FF2B5EF4-FFF2-40B4-BE49-F238E27FC236}">
                <a16:creationId xmlns:a16="http://schemas.microsoft.com/office/drawing/2014/main" id="{2842194D-0B2A-804C-BC80-E99A2B533C1D}"/>
              </a:ext>
            </a:extLst>
          </p:cNvPr>
          <p:cNvSpPr txBox="1">
            <a:spLocks noGrp="1"/>
          </p:cNvSpPr>
          <p:nvPr>
            <p:ph idx="1"/>
          </p:nvPr>
        </p:nvSpPr>
        <p:spPr>
          <a:xfrm>
            <a:off x="5853548" y="1862232"/>
            <a:ext cx="10515600" cy="4351338"/>
          </a:xfrm>
          <a:prstGeom prst="rect">
            <a:avLst/>
          </a:prstGeom>
        </p:spPr>
        <p:txBody>
          <a:bodyPr spcFirstLastPara="1" wrap="square" lIns="91425" tIns="91425" rIns="91425" bIns="91425" anchor="t" anchorCtr="0">
            <a:noAutofit/>
          </a:bodyPr>
          <a:lstStyle/>
          <a:p>
            <a:pPr>
              <a:lnSpc>
                <a:spcPct val="100000"/>
              </a:lnSpc>
              <a:buClr>
                <a:schemeClr val="dk1"/>
              </a:buClr>
              <a:buSzPts val="3000"/>
            </a:pPr>
            <a:r>
              <a:rPr lang="en-US" sz="2000" dirty="0">
                <a:solidFill>
                  <a:srgbClr val="C00000"/>
                </a:solidFill>
                <a:ea typeface="Calibri"/>
                <a:cs typeface="Calibri"/>
                <a:sym typeface="Calibri"/>
              </a:rPr>
              <a:t>Address varying spatial &amp; temporal </a:t>
            </a:r>
            <a:r>
              <a:rPr lang="en-US" sz="2000" b="1" dirty="0">
                <a:solidFill>
                  <a:srgbClr val="C00000"/>
                </a:solidFill>
                <a:ea typeface="Calibri"/>
                <a:cs typeface="Calibri"/>
                <a:sym typeface="Calibri"/>
              </a:rPr>
              <a:t>scales</a:t>
            </a:r>
          </a:p>
          <a:p>
            <a:pPr>
              <a:lnSpc>
                <a:spcPct val="100000"/>
              </a:lnSpc>
              <a:buClr>
                <a:schemeClr val="dk1"/>
              </a:buClr>
              <a:buSzPts val="3000"/>
            </a:pPr>
            <a:r>
              <a:rPr lang="en-US" sz="2000" dirty="0">
                <a:solidFill>
                  <a:srgbClr val="C00000"/>
                </a:solidFill>
                <a:ea typeface="Calibri"/>
                <a:cs typeface="Calibri"/>
                <a:sym typeface="Calibri"/>
              </a:rPr>
              <a:t>Aware of </a:t>
            </a:r>
            <a:r>
              <a:rPr lang="en-US" sz="2000" b="1" dirty="0">
                <a:solidFill>
                  <a:srgbClr val="C00000"/>
                </a:solidFill>
                <a:ea typeface="Calibri"/>
                <a:cs typeface="Calibri"/>
                <a:sym typeface="Calibri"/>
              </a:rPr>
              <a:t>geographical context</a:t>
            </a:r>
          </a:p>
          <a:p>
            <a:pPr>
              <a:lnSpc>
                <a:spcPct val="100000"/>
              </a:lnSpc>
              <a:buClr>
                <a:schemeClr val="dk1"/>
              </a:buClr>
              <a:buSzPts val="3000"/>
            </a:pPr>
            <a:r>
              <a:rPr lang="en-US" sz="2000" dirty="0">
                <a:solidFill>
                  <a:srgbClr val="00B050"/>
                </a:solidFill>
                <a:ea typeface="Calibri"/>
                <a:cs typeface="Calibri"/>
                <a:sym typeface="Calibri"/>
              </a:rPr>
              <a:t>Work for variable lengths of sequences</a:t>
            </a:r>
          </a:p>
          <a:p>
            <a:pPr>
              <a:lnSpc>
                <a:spcPct val="100000"/>
              </a:lnSpc>
              <a:buClr>
                <a:schemeClr val="dk1"/>
              </a:buClr>
              <a:buSzPts val="3000"/>
            </a:pPr>
            <a:r>
              <a:rPr lang="en-US" sz="2000" dirty="0">
                <a:solidFill>
                  <a:srgbClr val="0070C0"/>
                </a:solidFill>
                <a:ea typeface="Calibri"/>
                <a:cs typeface="Calibri"/>
                <a:sym typeface="Calibri"/>
              </a:rPr>
              <a:t>Learn useful properties driven by data</a:t>
            </a:r>
          </a:p>
          <a:p>
            <a:pPr>
              <a:lnSpc>
                <a:spcPct val="100000"/>
              </a:lnSpc>
              <a:buClr>
                <a:schemeClr val="dk1"/>
              </a:buClr>
              <a:buSzPts val="3000"/>
            </a:pPr>
            <a:r>
              <a:rPr lang="en-US" sz="2000" dirty="0">
                <a:solidFill>
                  <a:srgbClr val="0070C0"/>
                </a:solidFill>
                <a:ea typeface="Calibri"/>
                <a:cs typeface="Calibri"/>
                <a:sym typeface="Calibri"/>
              </a:rPr>
              <a:t>Avoid expensive manual labeling</a:t>
            </a:r>
          </a:p>
        </p:txBody>
      </p:sp>
      <p:pic>
        <p:nvPicPr>
          <p:cNvPr id="631" name="Google Shape;631;p46"/>
          <p:cNvPicPr preferRelativeResize="0"/>
          <p:nvPr/>
        </p:nvPicPr>
        <p:blipFill>
          <a:blip r:embed="rId3">
            <a:alphaModFix/>
          </a:blip>
          <a:stretch>
            <a:fillRect/>
          </a:stretch>
        </p:blipFill>
        <p:spPr>
          <a:xfrm>
            <a:off x="406729" y="1807738"/>
            <a:ext cx="3932239" cy="2603562"/>
          </a:xfrm>
          <a:prstGeom prst="rect">
            <a:avLst/>
          </a:prstGeom>
          <a:noFill/>
          <a:ln w="9525" cap="flat" cmpd="sng">
            <a:solidFill>
              <a:schemeClr val="dk2"/>
            </a:solidFill>
            <a:prstDash val="solid"/>
            <a:round/>
            <a:headEnd type="none" w="sm" len="sm"/>
            <a:tailEnd type="none" w="sm" len="sm"/>
          </a:ln>
        </p:spPr>
      </p:pic>
      <p:pic>
        <p:nvPicPr>
          <p:cNvPr id="632" name="Google Shape;632;p46"/>
          <p:cNvPicPr preferRelativeResize="0"/>
          <p:nvPr/>
        </p:nvPicPr>
        <p:blipFill>
          <a:blip r:embed="rId4">
            <a:alphaModFix/>
          </a:blip>
          <a:stretch>
            <a:fillRect/>
          </a:stretch>
        </p:blipFill>
        <p:spPr>
          <a:xfrm>
            <a:off x="515684" y="4489684"/>
            <a:ext cx="3369510" cy="1638334"/>
          </a:xfrm>
          <a:prstGeom prst="rect">
            <a:avLst/>
          </a:prstGeom>
          <a:noFill/>
          <a:ln>
            <a:noFill/>
          </a:ln>
        </p:spPr>
      </p:pic>
      <p:pic>
        <p:nvPicPr>
          <p:cNvPr id="7" name="Google Shape;404;p29">
            <a:extLst>
              <a:ext uri="{FF2B5EF4-FFF2-40B4-BE49-F238E27FC236}">
                <a16:creationId xmlns:a16="http://schemas.microsoft.com/office/drawing/2014/main" id="{8BA4F5C3-66E4-204D-BAB7-E265CB61F998}"/>
              </a:ext>
            </a:extLst>
          </p:cNvPr>
          <p:cNvPicPr preferRelativeResize="0"/>
          <p:nvPr/>
        </p:nvPicPr>
        <p:blipFill rotWithShape="1">
          <a:blip r:embed="rId5">
            <a:alphaModFix/>
          </a:blip>
          <a:srcRect b="30396"/>
          <a:stretch/>
        </p:blipFill>
        <p:spPr>
          <a:xfrm>
            <a:off x="8212971" y="4890764"/>
            <a:ext cx="3239175" cy="1115442"/>
          </a:xfrm>
          <a:prstGeom prst="rect">
            <a:avLst/>
          </a:prstGeom>
          <a:noFill/>
          <a:ln>
            <a:noFill/>
          </a:ln>
        </p:spPr>
      </p:pic>
      <p:sp>
        <p:nvSpPr>
          <p:cNvPr id="5" name="TextBox 4">
            <a:extLst>
              <a:ext uri="{FF2B5EF4-FFF2-40B4-BE49-F238E27FC236}">
                <a16:creationId xmlns:a16="http://schemas.microsoft.com/office/drawing/2014/main" id="{39B21064-3D4B-A043-9CFF-55C1B4E388F1}"/>
              </a:ext>
            </a:extLst>
          </p:cNvPr>
          <p:cNvSpPr txBox="1"/>
          <p:nvPr/>
        </p:nvSpPr>
        <p:spPr>
          <a:xfrm>
            <a:off x="6545943" y="1315663"/>
            <a:ext cx="184731" cy="307777"/>
          </a:xfrm>
          <a:prstGeom prst="rect">
            <a:avLst/>
          </a:prstGeom>
          <a:noFill/>
        </p:spPr>
        <p:txBody>
          <a:bodyPr wrap="none" rtlCol="0">
            <a:spAutoFit/>
          </a:bodyPr>
          <a:lstStyle/>
          <a:p>
            <a:endParaRPr lang="en-US" dirty="0">
              <a:latin typeface="+mn-lt"/>
            </a:endParaRPr>
          </a:p>
        </p:txBody>
      </p:sp>
      <p:sp>
        <p:nvSpPr>
          <p:cNvPr id="6" name="TextBox 5">
            <a:extLst>
              <a:ext uri="{FF2B5EF4-FFF2-40B4-BE49-F238E27FC236}">
                <a16:creationId xmlns:a16="http://schemas.microsoft.com/office/drawing/2014/main" id="{42383E52-8C26-674F-AE8D-44B8732698D4}"/>
              </a:ext>
            </a:extLst>
          </p:cNvPr>
          <p:cNvSpPr txBox="1"/>
          <p:nvPr/>
        </p:nvSpPr>
        <p:spPr>
          <a:xfrm>
            <a:off x="879732" y="6143478"/>
            <a:ext cx="2664616"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C00000"/>
                </a:solidFill>
                <a:ea typeface="Calibri"/>
                <a:cs typeface="Calibri"/>
                <a:sym typeface="Calibri"/>
              </a:rPr>
              <a:t>Convert trajectories to sequences of contexts</a:t>
            </a:r>
          </a:p>
        </p:txBody>
      </p:sp>
      <p:sp>
        <p:nvSpPr>
          <p:cNvPr id="13" name="TextBox 12">
            <a:extLst>
              <a:ext uri="{FF2B5EF4-FFF2-40B4-BE49-F238E27FC236}">
                <a16:creationId xmlns:a16="http://schemas.microsoft.com/office/drawing/2014/main" id="{5AD2208A-B158-E24E-A413-A217FB23F18A}"/>
              </a:ext>
            </a:extLst>
          </p:cNvPr>
          <p:cNvSpPr txBox="1"/>
          <p:nvPr/>
        </p:nvSpPr>
        <p:spPr>
          <a:xfrm>
            <a:off x="4668641" y="6140244"/>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B050"/>
                </a:solidFill>
                <a:ea typeface="Calibri"/>
                <a:cs typeface="Calibri"/>
                <a:sym typeface="Calibri"/>
              </a:rPr>
              <a:t>Fixed-size representation (embedding) with RNN</a:t>
            </a:r>
          </a:p>
        </p:txBody>
      </p:sp>
      <p:sp>
        <p:nvSpPr>
          <p:cNvPr id="14" name="TextBox 13">
            <a:extLst>
              <a:ext uri="{FF2B5EF4-FFF2-40B4-BE49-F238E27FC236}">
                <a16:creationId xmlns:a16="http://schemas.microsoft.com/office/drawing/2014/main" id="{2BD81661-B7B4-D84E-BF33-1DAFDE542E98}"/>
              </a:ext>
            </a:extLst>
          </p:cNvPr>
          <p:cNvSpPr txBox="1"/>
          <p:nvPr/>
        </p:nvSpPr>
        <p:spPr>
          <a:xfrm>
            <a:off x="8405200" y="6128018"/>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70C0"/>
                </a:solidFill>
                <a:ea typeface="Calibri"/>
                <a:cs typeface="Calibri"/>
                <a:sym typeface="Calibri"/>
              </a:rPr>
              <a:t>Embedding Clustering and Optimization</a:t>
            </a:r>
          </a:p>
        </p:txBody>
      </p:sp>
      <p:grpSp>
        <p:nvGrpSpPr>
          <p:cNvPr id="8" name="Group 7">
            <a:extLst>
              <a:ext uri="{FF2B5EF4-FFF2-40B4-BE49-F238E27FC236}">
                <a16:creationId xmlns:a16="http://schemas.microsoft.com/office/drawing/2014/main" id="{604214DA-744D-864B-9E6D-14DD6E1C14D2}"/>
              </a:ext>
            </a:extLst>
          </p:cNvPr>
          <p:cNvGrpSpPr/>
          <p:nvPr/>
        </p:nvGrpSpPr>
        <p:grpSpPr>
          <a:xfrm>
            <a:off x="4962151" y="4528350"/>
            <a:ext cx="2561207" cy="1599668"/>
            <a:chOff x="5486250" y="3092958"/>
            <a:chExt cx="1676156" cy="1084871"/>
          </a:xfrm>
        </p:grpSpPr>
        <p:pic>
          <p:nvPicPr>
            <p:cNvPr id="1026" name="Picture 2" descr="Machine learning fundamentals (II): Neural networks | by Conor McDonald |  Towards Data Science">
              <a:extLst>
                <a:ext uri="{FF2B5EF4-FFF2-40B4-BE49-F238E27FC236}">
                  <a16:creationId xmlns:a16="http://schemas.microsoft.com/office/drawing/2014/main" id="{84ACB35D-27AD-1149-B2FA-94B272893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250" y="3092958"/>
              <a:ext cx="1349836" cy="102944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79;p31">
              <a:extLst>
                <a:ext uri="{FF2B5EF4-FFF2-40B4-BE49-F238E27FC236}">
                  <a16:creationId xmlns:a16="http://schemas.microsoft.com/office/drawing/2014/main" id="{905DC409-D190-F04B-AC43-6912049B5F5A}"/>
                </a:ext>
              </a:extLst>
            </p:cNvPr>
            <p:cNvSpPr/>
            <p:nvPr/>
          </p:nvSpPr>
          <p:spPr>
            <a:xfrm>
              <a:off x="6946706" y="3099329"/>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226882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rgbClr val="C00000"/>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045658"/>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2243</Words>
  <Application>Microsoft Macintosh PowerPoint</Application>
  <PresentationFormat>Widescreen</PresentationFormat>
  <Paragraphs>384</Paragraphs>
  <Slides>38</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Arial</vt:lpstr>
      <vt:lpstr>Merriweather</vt:lpstr>
      <vt:lpstr>Calibri Light</vt:lpstr>
      <vt:lpstr>NimbusRomNo9L</vt:lpstr>
      <vt:lpstr>2_Office Theme</vt:lpstr>
      <vt:lpstr>All-Scale Trajectory Clustering for Moving Behavior Detection with Spatiotemporal Recurrent Convolutional Neural Networks1</vt:lpstr>
      <vt:lpstr>OUTLINE</vt:lpstr>
      <vt:lpstr>Motivation</vt:lpstr>
      <vt:lpstr>Idea</vt:lpstr>
      <vt:lpstr>Challenge:  Multi-scale Trajectories</vt:lpstr>
      <vt:lpstr>Trajectory Clustering Techniques</vt:lpstr>
      <vt:lpstr>Limitations of Traditional Trajectory Clustering Techniques </vt:lpstr>
      <vt:lpstr>DETECT: Deep Trajectory Clustering for Mobility-Behavior Analysis </vt:lpstr>
      <vt:lpstr>OUTLINE</vt:lpstr>
      <vt:lpstr>Approach</vt:lpstr>
      <vt:lpstr>All-scale: Stay Points</vt:lpstr>
      <vt:lpstr>All-scale: Fast Stay Point Extraction</vt:lpstr>
      <vt:lpstr>Context-aware: Geographical Augmentation</vt:lpstr>
      <vt:lpstr>OUTLINE</vt:lpstr>
      <vt:lpstr>Sequence Dynamics: RNN-AE + Clustering</vt:lpstr>
      <vt:lpstr>Phase I: RNN Autoencoder</vt:lpstr>
      <vt:lpstr>Phase II: Refine for clean clusters</vt:lpstr>
      <vt:lpstr>Phase II: Unsupervised clustering</vt:lpstr>
      <vt:lpstr>OUTLINE</vt:lpstr>
      <vt:lpstr>Experimental settings</vt:lpstr>
      <vt:lpstr>Labeling Platform</vt:lpstr>
      <vt:lpstr>Labeling Platform</vt:lpstr>
      <vt:lpstr>With-label: quantitative results</vt:lpstr>
      <vt:lpstr>With-label: quantitative results</vt:lpstr>
      <vt:lpstr>With-label: qualitative results</vt:lpstr>
      <vt:lpstr>With-label: qualitative results</vt:lpstr>
      <vt:lpstr>Without-label: qualitative results</vt:lpstr>
      <vt:lpstr>DETECT Extension: context learning</vt:lpstr>
      <vt:lpstr>Also, one-phase generative model</vt:lpstr>
      <vt:lpstr>Future Work: Explainability</vt:lpstr>
      <vt:lpstr>NGA High Dimensional Nearest Neighbor (2021 – 2023)</vt:lpstr>
      <vt:lpstr>Heterogeneous Geographic Data Fusion using Knowledge Graphs</vt:lpstr>
      <vt:lpstr>Other Ongoing Work</vt:lpstr>
      <vt:lpstr>GeoBERT</vt:lpstr>
      <vt:lpstr>EarthScan</vt:lpstr>
      <vt:lpstr>DeepLATTE: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Yao-Yi Chiang</cp:lastModifiedBy>
  <cp:revision>54</cp:revision>
  <dcterms:modified xsi:type="dcterms:W3CDTF">2022-01-24T02:57:22Z</dcterms:modified>
</cp:coreProperties>
</file>